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0"/>
  </p:notesMasterIdLst>
  <p:handoutMasterIdLst>
    <p:handoutMasterId r:id="rId101"/>
  </p:handoutMasterIdLst>
  <p:sldIdLst>
    <p:sldId id="284" r:id="rId2"/>
    <p:sldId id="287" r:id="rId3"/>
    <p:sldId id="333" r:id="rId4"/>
    <p:sldId id="298" r:id="rId5"/>
    <p:sldId id="299" r:id="rId6"/>
    <p:sldId id="300" r:id="rId7"/>
    <p:sldId id="301" r:id="rId8"/>
    <p:sldId id="302" r:id="rId9"/>
    <p:sldId id="303" r:id="rId10"/>
    <p:sldId id="304" r:id="rId11"/>
    <p:sldId id="305" r:id="rId12"/>
    <p:sldId id="306" r:id="rId13"/>
    <p:sldId id="307" r:id="rId14"/>
    <p:sldId id="308" r:id="rId15"/>
    <p:sldId id="309" r:id="rId16"/>
    <p:sldId id="312" r:id="rId17"/>
    <p:sldId id="310" r:id="rId18"/>
    <p:sldId id="311"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9" r:id="rId35"/>
    <p:sldId id="330" r:id="rId36"/>
    <p:sldId id="331" r:id="rId37"/>
    <p:sldId id="332" r:id="rId38"/>
    <p:sldId id="334" r:id="rId39"/>
    <p:sldId id="341" r:id="rId40"/>
    <p:sldId id="335" r:id="rId41"/>
    <p:sldId id="336" r:id="rId42"/>
    <p:sldId id="337" r:id="rId43"/>
    <p:sldId id="338" r:id="rId44"/>
    <p:sldId id="339" r:id="rId45"/>
    <p:sldId id="340" r:id="rId46"/>
    <p:sldId id="342" r:id="rId47"/>
    <p:sldId id="343" r:id="rId48"/>
    <p:sldId id="344" r:id="rId49"/>
    <p:sldId id="345" r:id="rId50"/>
    <p:sldId id="346" r:id="rId51"/>
    <p:sldId id="347" r:id="rId52"/>
    <p:sldId id="348" r:id="rId53"/>
    <p:sldId id="349" r:id="rId54"/>
    <p:sldId id="350" r:id="rId55"/>
    <p:sldId id="351" r:id="rId56"/>
    <p:sldId id="352" r:id="rId57"/>
    <p:sldId id="353" r:id="rId58"/>
    <p:sldId id="354" r:id="rId59"/>
    <p:sldId id="357" r:id="rId60"/>
    <p:sldId id="356" r:id="rId61"/>
    <p:sldId id="365" r:id="rId62"/>
    <p:sldId id="364" r:id="rId63"/>
    <p:sldId id="363" r:id="rId64"/>
    <p:sldId id="362" r:id="rId65"/>
    <p:sldId id="361" r:id="rId66"/>
    <p:sldId id="360" r:id="rId67"/>
    <p:sldId id="359" r:id="rId68"/>
    <p:sldId id="367" r:id="rId69"/>
    <p:sldId id="366" r:id="rId70"/>
    <p:sldId id="368" r:id="rId71"/>
    <p:sldId id="369" r:id="rId72"/>
    <p:sldId id="370" r:id="rId73"/>
    <p:sldId id="371" r:id="rId74"/>
    <p:sldId id="372" r:id="rId75"/>
    <p:sldId id="374" r:id="rId76"/>
    <p:sldId id="373" r:id="rId77"/>
    <p:sldId id="375" r:id="rId78"/>
    <p:sldId id="376" r:id="rId79"/>
    <p:sldId id="378" r:id="rId80"/>
    <p:sldId id="377" r:id="rId81"/>
    <p:sldId id="379" r:id="rId82"/>
    <p:sldId id="380" r:id="rId83"/>
    <p:sldId id="381" r:id="rId84"/>
    <p:sldId id="383" r:id="rId85"/>
    <p:sldId id="382" r:id="rId86"/>
    <p:sldId id="384" r:id="rId87"/>
    <p:sldId id="385" r:id="rId88"/>
    <p:sldId id="386" r:id="rId89"/>
    <p:sldId id="387" r:id="rId90"/>
    <p:sldId id="388" r:id="rId91"/>
    <p:sldId id="389" r:id="rId92"/>
    <p:sldId id="390" r:id="rId93"/>
    <p:sldId id="391" r:id="rId94"/>
    <p:sldId id="392" r:id="rId95"/>
    <p:sldId id="394" r:id="rId96"/>
    <p:sldId id="393" r:id="rId97"/>
    <p:sldId id="297" r:id="rId98"/>
    <p:sldId id="258" r:id="rId9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41" autoAdjust="0"/>
  </p:normalViewPr>
  <p:slideViewPr>
    <p:cSldViewPr snapToGrid="0" snapToObjects="1">
      <p:cViewPr>
        <p:scale>
          <a:sx n="70" d="100"/>
          <a:sy n="70" d="100"/>
        </p:scale>
        <p:origin x="-2802" y="-102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B9219-4A66-4B41-AFAD-B4DCC55121D3}" type="datetimeFigureOut">
              <a:rPr lang="en-US" smtClean="0"/>
              <a:t>3/7/2017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9D96-90C2-44B4-8DCF-3216EB4C3627}" type="slidenum">
              <a:rPr lang="en-US" smtClean="0"/>
              <a:t>‹#›</a:t>
            </a:fld>
            <a:endParaRPr lang="en-US" dirty="0"/>
          </a:p>
        </p:txBody>
      </p:sp>
    </p:spTree>
    <p:extLst>
      <p:ext uri="{BB962C8B-B14F-4D97-AF65-F5344CB8AC3E}">
        <p14:creationId xmlns:p14="http://schemas.microsoft.com/office/powerpoint/2010/main" val="3374085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6F5A-DA36-4202-8F3F-DA89D0431918}" type="datetimeFigureOut">
              <a:rPr lang="en-US" smtClean="0"/>
              <a:t>3/7/2017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BABC4-D3F8-4FEC-A081-17F891AA9F9F}" type="slidenum">
              <a:rPr lang="en-US" smtClean="0"/>
              <a:t>‹#›</a:t>
            </a:fld>
            <a:endParaRPr lang="en-US" dirty="0"/>
          </a:p>
        </p:txBody>
      </p:sp>
    </p:spTree>
    <p:extLst>
      <p:ext uri="{BB962C8B-B14F-4D97-AF65-F5344CB8AC3E}">
        <p14:creationId xmlns:p14="http://schemas.microsoft.com/office/powerpoint/2010/main" val="216784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Mystogan\Downloads\Compressed\2917_internet_ppt\template_main.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7785" b="11855"/>
          <a:stretch/>
        </p:blipFill>
        <p:spPr bwMode="auto">
          <a:xfrm>
            <a:off x="43394" y="3251531"/>
            <a:ext cx="3848669" cy="30946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1234684" y="1269242"/>
            <a:ext cx="7909316" cy="765053"/>
          </a:xfrm>
          <a:prstGeom prst="rect">
            <a:avLst/>
          </a:prstGeom>
        </p:spPr>
        <p:txBody>
          <a:bodyPr/>
          <a:lstStyle>
            <a:lvl1pPr algn="l">
              <a:lnSpc>
                <a:spcPct val="90000"/>
              </a:lnSpc>
              <a:defRPr sz="2800" b="1">
                <a:solidFill>
                  <a:schemeClr val="tx1"/>
                </a:solidFill>
                <a:latin typeface="+mn-lt"/>
              </a:defRPr>
            </a:lvl1pPr>
          </a:lstStyle>
          <a:p>
            <a:r>
              <a:rPr lang="en-US" dirty="0"/>
              <a:t>Click to edit Master title style</a:t>
            </a:r>
          </a:p>
        </p:txBody>
      </p:sp>
      <p:sp>
        <p:nvSpPr>
          <p:cNvPr id="10" name="Rectangle 3"/>
          <p:cNvSpPr>
            <a:spLocks noGrp="1" noChangeArrowheads="1"/>
          </p:cNvSpPr>
          <p:nvPr>
            <p:ph type="subTitle" idx="1"/>
          </p:nvPr>
        </p:nvSpPr>
        <p:spPr>
          <a:xfrm>
            <a:off x="1234684" y="2227425"/>
            <a:ext cx="7909316" cy="429768"/>
          </a:xfrm>
          <a:prstGeom prst="rect">
            <a:avLst/>
          </a:prstGeom>
        </p:spPr>
        <p:txBody>
          <a:bodyPr/>
          <a:lstStyle>
            <a:lvl1pPr marL="0" indent="0">
              <a:lnSpc>
                <a:spcPct val="90000"/>
              </a:lnSpc>
              <a:buFont typeface="Wingdings" pitchFamily="28" charset="2"/>
              <a:buNone/>
              <a:defRPr sz="2000" b="0" baseline="0">
                <a:solidFill>
                  <a:schemeClr val="tx1"/>
                </a:solidFill>
                <a:latin typeface="Verdana"/>
                <a:cs typeface="Verdana"/>
              </a:defRPr>
            </a:lvl1pPr>
          </a:lstStyle>
          <a:p>
            <a:r>
              <a:rPr lang="en-US" dirty="0"/>
              <a:t>Click to edit Master subtitle style</a:t>
            </a:r>
          </a:p>
        </p:txBody>
      </p:sp>
      <p:sp>
        <p:nvSpPr>
          <p:cNvPr id="7" name="Text Placeholder 15"/>
          <p:cNvSpPr>
            <a:spLocks noGrp="1"/>
          </p:cNvSpPr>
          <p:nvPr>
            <p:ph type="body" sz="quarter" idx="13"/>
          </p:nvPr>
        </p:nvSpPr>
        <p:spPr>
          <a:xfrm>
            <a:off x="1234684" y="2875084"/>
            <a:ext cx="7918022" cy="378005"/>
          </a:xfrm>
          <a:prstGeom prst="rect">
            <a:avLst/>
          </a:prstGeom>
        </p:spPr>
        <p:txBody>
          <a:bodyPr/>
          <a:lstStyle>
            <a:lvl1pPr marL="0" indent="0">
              <a:buFontTx/>
              <a:buNone/>
              <a:defRPr sz="1600">
                <a:solidFill>
                  <a:schemeClr val="tx1"/>
                </a:solidFill>
                <a:latin typeface="Verdana"/>
              </a:defRPr>
            </a:lvl1pPr>
          </a:lstStyle>
          <a:p>
            <a:pPr lvl="0"/>
            <a:r>
              <a:rPr lang="en-US" dirty="0"/>
              <a:t>Click to edit Master text styles</a:t>
            </a:r>
          </a:p>
        </p:txBody>
      </p:sp>
      <p:sp>
        <p:nvSpPr>
          <p:cNvPr id="11" name="Date Placeholder 1"/>
          <p:cNvSpPr>
            <a:spLocks noGrp="1"/>
          </p:cNvSpPr>
          <p:nvPr>
            <p:ph type="dt" sz="half" idx="14"/>
          </p:nvPr>
        </p:nvSpPr>
        <p:spPr/>
        <p:txBody>
          <a:bodyPr/>
          <a:lstStyle>
            <a:lvl1pPr>
              <a:defRPr>
                <a:solidFill>
                  <a:schemeClr val="tx1"/>
                </a:solidFill>
              </a:defRPr>
            </a:lvl1pPr>
          </a:lstStyle>
          <a:p>
            <a:pPr>
              <a:defRPr/>
            </a:pPr>
            <a:fld id="{F3E34E7C-67C8-447B-BFF2-5F493545B4A9}" type="datetime1">
              <a:rPr lang="en-US" smtClean="0"/>
              <a:t>3/7/2017</a:t>
            </a:fld>
            <a:endParaRPr lang="en-US" dirty="0"/>
          </a:p>
        </p:txBody>
      </p:sp>
      <p:sp>
        <p:nvSpPr>
          <p:cNvPr id="12" name="Slide Number Placeholder 2"/>
          <p:cNvSpPr>
            <a:spLocks noGrp="1"/>
          </p:cNvSpPr>
          <p:nvPr>
            <p:ph type="sldNum" sz="quarter" idx="15"/>
          </p:nvPr>
        </p:nvSpPr>
        <p:spPr/>
        <p:txBody>
          <a:bodyPr/>
          <a:lstStyle>
            <a:lvl1pPr>
              <a:defRPr>
                <a:solidFill>
                  <a:schemeClr val="tx1"/>
                </a:solidFill>
              </a:defRPr>
            </a:lvl1pPr>
          </a:lstStyle>
          <a:p>
            <a:pPr>
              <a:defRPr/>
            </a:pPr>
            <a:fld id="{FA0FCE97-1E5D-3942-9893-29D29393C492}" type="slidenum">
              <a:rPr lang="en-US" smtClean="0"/>
              <a:pPr>
                <a:defRPr/>
              </a:pPr>
              <a:t>‹#›</a:t>
            </a:fld>
            <a:endParaRPr lang="en-US" dirty="0"/>
          </a:p>
        </p:txBody>
      </p:sp>
      <p:sp>
        <p:nvSpPr>
          <p:cNvPr id="2" name="Rectangle 1"/>
          <p:cNvSpPr/>
          <p:nvPr userDrawn="1"/>
        </p:nvSpPr>
        <p:spPr>
          <a:xfrm>
            <a:off x="0" y="0"/>
            <a:ext cx="9144000" cy="12692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pic>
        <p:nvPicPr>
          <p:cNvPr id="1026" name="Picture 2" descr="C:\Users\Mystogan\Pictures\Untitled-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89705" y="216578"/>
            <a:ext cx="3264827" cy="64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2453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515372B2-DF04-45E7-9FAA-EB25E1652E34}" type="datetime1">
              <a:rPr lang="en-US" smtClean="0"/>
              <a:t>3/7/2017</a:t>
            </a:fld>
            <a:endParaRPr lang="en-US" dirty="0"/>
          </a:p>
        </p:txBody>
      </p:sp>
      <p:sp>
        <p:nvSpPr>
          <p:cNvPr id="2" name="Rectangle 1"/>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p:txBody>
          <a:bodyPr/>
          <a:lstStyle/>
          <a:p>
            <a:r>
              <a:rPr lang="en-US"/>
              <a:t>Click to edit Master title style</a:t>
            </a:r>
          </a:p>
        </p:txBody>
      </p:sp>
      <p:sp>
        <p:nvSpPr>
          <p:cNvPr id="21"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a:t>Kode</a:t>
            </a:r>
            <a:r>
              <a:rPr lang="en-US" dirty="0"/>
              <a:t> </a:t>
            </a:r>
            <a:r>
              <a:rPr lang="en-US" dirty="0" err="1"/>
              <a:t>dan</a:t>
            </a:r>
            <a:r>
              <a:rPr lang="en-US" dirty="0"/>
              <a:t> </a:t>
            </a:r>
            <a:r>
              <a:rPr lang="en-US" dirty="0" err="1"/>
              <a:t>Nama</a:t>
            </a:r>
            <a:r>
              <a:rPr lang="en-US" dirty="0"/>
              <a:t> </a:t>
            </a:r>
            <a:r>
              <a:rPr lang="en-US" dirty="0" err="1"/>
              <a:t>mata</a:t>
            </a:r>
            <a:r>
              <a:rPr lang="en-US" dirty="0"/>
              <a:t> </a:t>
            </a:r>
            <a:r>
              <a:rPr lang="en-US" dirty="0" err="1"/>
              <a:t>Kuliah</a:t>
            </a:r>
            <a:endParaRPr lang="en-US" dirty="0"/>
          </a:p>
        </p:txBody>
      </p:sp>
    </p:spTree>
    <p:extLst>
      <p:ext uri="{BB962C8B-B14F-4D97-AF65-F5344CB8AC3E}">
        <p14:creationId xmlns:p14="http://schemas.microsoft.com/office/powerpoint/2010/main" val="1775188148"/>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DA0F842B-8AA4-46C4-862C-D20F42E2A3DE}" type="datetime1">
              <a:rPr lang="en-US" smtClean="0"/>
              <a:t>3/7/2017</a:t>
            </a:fld>
            <a:endParaRPr lang="en-US" dirty="0"/>
          </a:p>
        </p:txBody>
      </p:sp>
      <p:sp>
        <p:nvSpPr>
          <p:cNvPr id="6" name="Rectangle 5"/>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7"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a:t>Kode</a:t>
            </a:r>
            <a:r>
              <a:rPr lang="en-US" dirty="0"/>
              <a:t> </a:t>
            </a:r>
            <a:r>
              <a:rPr lang="en-US" dirty="0" err="1"/>
              <a:t>dan</a:t>
            </a:r>
            <a:r>
              <a:rPr lang="en-US" dirty="0"/>
              <a:t> </a:t>
            </a:r>
            <a:r>
              <a:rPr lang="en-US" dirty="0" err="1"/>
              <a:t>Nama</a:t>
            </a:r>
            <a:r>
              <a:rPr lang="en-US" dirty="0"/>
              <a:t> </a:t>
            </a:r>
            <a:r>
              <a:rPr lang="en-US" dirty="0" err="1"/>
              <a:t>mata</a:t>
            </a:r>
            <a:r>
              <a:rPr lang="en-US" dirty="0"/>
              <a:t> </a:t>
            </a:r>
            <a:r>
              <a:rPr lang="en-US" dirty="0" err="1"/>
              <a:t>Kuliah</a:t>
            </a:r>
            <a:endParaRPr lang="en-US" dirty="0"/>
          </a:p>
        </p:txBody>
      </p:sp>
    </p:spTree>
    <p:extLst>
      <p:ext uri="{BB962C8B-B14F-4D97-AF65-F5344CB8AC3E}">
        <p14:creationId xmlns:p14="http://schemas.microsoft.com/office/powerpoint/2010/main" val="282104517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2009550"/>
            <a:ext cx="4035425" cy="40023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4"/>
          </p:nvPr>
        </p:nvSpPr>
        <p:spPr>
          <a:xfrm>
            <a:off x="4738863" y="2009550"/>
            <a:ext cx="4035425" cy="400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9A979633-03C2-46A6-8858-4501C60B6D22}" type="datetime1">
              <a:rPr lang="en-US" smtClean="0"/>
              <a:t>3/7/2017</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5124" y="1336417"/>
            <a:ext cx="8409163" cy="641239"/>
          </a:xfrm>
        </p:spPr>
        <p:txBody>
          <a:bodyPr/>
          <a:lstStyle/>
          <a:p>
            <a:r>
              <a:rPr lang="en-US"/>
              <a:t>Click to edit Master title style</a:t>
            </a:r>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a:t>Kode</a:t>
            </a:r>
            <a:r>
              <a:rPr lang="en-US" dirty="0"/>
              <a:t> </a:t>
            </a:r>
            <a:r>
              <a:rPr lang="en-US" dirty="0" err="1"/>
              <a:t>dan</a:t>
            </a:r>
            <a:r>
              <a:rPr lang="en-US" dirty="0"/>
              <a:t> </a:t>
            </a:r>
            <a:r>
              <a:rPr lang="en-US" dirty="0" err="1"/>
              <a:t>Nama</a:t>
            </a:r>
            <a:r>
              <a:rPr lang="en-US" dirty="0"/>
              <a:t> </a:t>
            </a:r>
            <a:r>
              <a:rPr lang="en-US" dirty="0" err="1"/>
              <a:t>mata</a:t>
            </a:r>
            <a:r>
              <a:rPr lang="en-US" dirty="0"/>
              <a:t> </a:t>
            </a:r>
            <a:r>
              <a:rPr lang="en-US" dirty="0" err="1"/>
              <a:t>Kuliah</a:t>
            </a:r>
            <a:endParaRPr lang="en-US" dirty="0"/>
          </a:p>
        </p:txBody>
      </p:sp>
    </p:spTree>
    <p:extLst>
      <p:ext uri="{BB962C8B-B14F-4D97-AF65-F5344CB8AC3E}">
        <p14:creationId xmlns:p14="http://schemas.microsoft.com/office/powerpoint/2010/main" val="13723962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43DDB8BC-F81B-4C9F-809F-D353B8ED8859}" type="datetime1">
              <a:rPr lang="en-US" smtClean="0"/>
              <a:t>3/7/2017</a:t>
            </a:fld>
            <a:endParaRPr lang="en-US" dirty="0"/>
          </a:p>
        </p:txBody>
      </p:sp>
      <p:sp>
        <p:nvSpPr>
          <p:cNvPr id="11" name="Rectangle 10"/>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20"/>
          <p:cNvSpPr>
            <a:spLocks noGrp="1"/>
          </p:cNvSpPr>
          <p:nvPr>
            <p:ph type="body" sz="quarter" idx="28"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a:t>Kode</a:t>
            </a:r>
            <a:r>
              <a:rPr lang="en-US" dirty="0"/>
              <a:t> </a:t>
            </a:r>
            <a:r>
              <a:rPr lang="en-US" dirty="0" err="1"/>
              <a:t>dan</a:t>
            </a:r>
            <a:r>
              <a:rPr lang="en-US" dirty="0"/>
              <a:t> </a:t>
            </a:r>
            <a:r>
              <a:rPr lang="en-US" dirty="0" err="1"/>
              <a:t>Nama</a:t>
            </a:r>
            <a:r>
              <a:rPr lang="en-US" dirty="0"/>
              <a:t> </a:t>
            </a:r>
            <a:r>
              <a:rPr lang="en-US" dirty="0" err="1"/>
              <a:t>mata</a:t>
            </a:r>
            <a:r>
              <a:rPr lang="en-US" dirty="0"/>
              <a:t> </a:t>
            </a:r>
            <a:r>
              <a:rPr lang="en-US" dirty="0" err="1"/>
              <a:t>Kuliah</a:t>
            </a:r>
            <a:endParaRPr lang="en-US" dirty="0"/>
          </a:p>
        </p:txBody>
      </p:sp>
    </p:spTree>
    <p:extLst>
      <p:ext uri="{BB962C8B-B14F-4D97-AF65-F5344CB8AC3E}">
        <p14:creationId xmlns:p14="http://schemas.microsoft.com/office/powerpoint/2010/main" val="108250554"/>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ntent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2009550"/>
            <a:ext cx="4035425" cy="40023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22"/>
          </p:nvPr>
        </p:nvSpPr>
        <p:spPr>
          <a:xfrm>
            <a:off x="365125" y="2009550"/>
            <a:ext cx="3997325" cy="40023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28AE0565-1EC7-4B91-8C98-E5DE0747F8C9}" type="datetime1">
              <a:rPr lang="en-US" smtClean="0"/>
              <a:t>3/7/2017</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a:t>Kode</a:t>
            </a:r>
            <a:r>
              <a:rPr lang="en-US" dirty="0"/>
              <a:t> </a:t>
            </a:r>
            <a:r>
              <a:rPr lang="en-US" dirty="0" err="1"/>
              <a:t>dan</a:t>
            </a:r>
            <a:r>
              <a:rPr lang="en-US" dirty="0"/>
              <a:t> </a:t>
            </a:r>
            <a:r>
              <a:rPr lang="en-US" dirty="0" err="1"/>
              <a:t>Nama</a:t>
            </a:r>
            <a:r>
              <a:rPr lang="en-US" dirty="0"/>
              <a:t> </a:t>
            </a:r>
            <a:r>
              <a:rPr lang="en-US" dirty="0" err="1"/>
              <a:t>mata</a:t>
            </a:r>
            <a:r>
              <a:rPr lang="en-US" dirty="0"/>
              <a:t> </a:t>
            </a:r>
            <a:r>
              <a:rPr lang="en-US" dirty="0" err="1"/>
              <a:t>Kuliah</a:t>
            </a:r>
            <a:endParaRPr lang="en-US" dirty="0"/>
          </a:p>
        </p:txBody>
      </p:sp>
    </p:spTree>
    <p:extLst>
      <p:ext uri="{BB962C8B-B14F-4D97-AF65-F5344CB8AC3E}">
        <p14:creationId xmlns:p14="http://schemas.microsoft.com/office/powerpoint/2010/main" val="2466198579"/>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Title 1"/>
          <p:cNvSpPr txBox="1">
            <a:spLocks/>
          </p:cNvSpPr>
          <p:nvPr userDrawn="1"/>
        </p:nvSpPr>
        <p:spPr bwMode="auto">
          <a:xfrm>
            <a:off x="434548" y="4489331"/>
            <a:ext cx="8326438" cy="211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sz="5400" dirty="0">
                <a:solidFill>
                  <a:srgbClr val="C00000"/>
                </a:solidFill>
                <a:latin typeface="Brush Script Std" pitchFamily="66" charset="0"/>
              </a:rPr>
              <a:t>THANK YOU</a:t>
            </a:r>
          </a:p>
        </p:txBody>
      </p:sp>
      <p:sp>
        <p:nvSpPr>
          <p:cNvPr id="16" name="Rectangle 15"/>
          <p:cNvSpPr/>
          <p:nvPr userDrawn="1"/>
        </p:nvSpPr>
        <p:spPr>
          <a:xfrm>
            <a:off x="-489" y="4670967"/>
            <a:ext cx="9141923" cy="9368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74" name="Picture 2" descr="C:\Users\Mystogan\Pictures\red-digital-background.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7910" b="13980"/>
          <a:stretch/>
        </p:blipFill>
        <p:spPr bwMode="auto">
          <a:xfrm>
            <a:off x="-2566" y="0"/>
            <a:ext cx="9144000" cy="46709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ystogan\Pictures\logo-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4392" y="142946"/>
            <a:ext cx="3039184" cy="60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725921"/>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t>3/7/2017</a:t>
            </a:fld>
            <a:endParaRPr lang="en-US"/>
          </a:p>
        </p:txBody>
      </p:sp>
      <p:sp>
        <p:nvSpPr>
          <p:cNvPr id="8"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44416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D8147-F29D-46C5-8F6A-2D55EDC0B2CB}" type="datetimeFigureOut">
              <a:rPr lang="en-US" smtClean="0"/>
              <a:t>3/7/2017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2C8B342-6BE8-45CF-92D5-BC48117B50AF}" type="slidenum">
              <a:rPr lang="en-US" smtClean="0"/>
              <a:t>‹#›</a:t>
            </a:fld>
            <a:endParaRPr lang="en-US"/>
          </a:p>
        </p:txBody>
      </p:sp>
    </p:spTree>
    <p:extLst>
      <p:ext uri="{BB962C8B-B14F-4D97-AF65-F5344CB8AC3E}">
        <p14:creationId xmlns:p14="http://schemas.microsoft.com/office/powerpoint/2010/main" val="213518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9143999"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6" name="Title Placeholder 9"/>
          <p:cNvSpPr>
            <a:spLocks noGrp="1" noChangeAspect="1"/>
          </p:cNvSpPr>
          <p:nvPr>
            <p:ph type="title"/>
          </p:nvPr>
        </p:nvSpPr>
        <p:spPr bwMode="auto">
          <a:xfrm>
            <a:off x="365125" y="1336417"/>
            <a:ext cx="8326438" cy="64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5" name="Picture 2" descr="C:\Users\Mystogan\Pictures\75_big.jp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6248401"/>
            <a:ext cx="9143999" cy="609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389908" y="6451886"/>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smtClean="0"/>
              <a:pPr>
                <a:defRPr/>
              </a:pPr>
              <a:t>‹#›</a:t>
            </a:fld>
            <a:endParaRPr lang="en-US" dirty="0"/>
          </a:p>
        </p:txBody>
      </p:sp>
      <p:sp>
        <p:nvSpPr>
          <p:cNvPr id="3" name="Date Placeholder 2"/>
          <p:cNvSpPr>
            <a:spLocks noGrp="1"/>
          </p:cNvSpPr>
          <p:nvPr>
            <p:ph type="dt" sz="half" idx="2"/>
          </p:nvPr>
        </p:nvSpPr>
        <p:spPr>
          <a:xfrm>
            <a:off x="810596" y="6451886"/>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540A50DB-D761-4238-B936-994C278C4685}" type="datetime1">
              <a:rPr lang="en-US" smtClean="0"/>
              <a:t>3/7/2017</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8 FEB 2013</a:t>
            </a:r>
          </a:p>
        </p:txBody>
      </p:sp>
      <p:sp>
        <p:nvSpPr>
          <p:cNvPr id="1031" name="Text Placeholder 11"/>
          <p:cNvSpPr>
            <a:spLocks noGrp="1"/>
          </p:cNvSpPr>
          <p:nvPr>
            <p:ph type="body" idx="1"/>
          </p:nvPr>
        </p:nvSpPr>
        <p:spPr bwMode="auto">
          <a:xfrm>
            <a:off x="365125" y="1977656"/>
            <a:ext cx="8326438" cy="40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3"/>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3" y="0"/>
            <a:ext cx="9143993" cy="124777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transition spd="slow">
    <p:wipe dir="r"/>
  </p:transition>
  <p:hf hdr="0"/>
  <p:txStyles>
    <p:titleStyle>
      <a:lvl1pPr algn="l" defTabSz="457200" rtl="0" eaLnBrk="1" fontAlgn="base" hangingPunct="1">
        <a:spcBef>
          <a:spcPct val="0"/>
        </a:spcBef>
        <a:spcAft>
          <a:spcPct val="0"/>
        </a:spcAft>
        <a:defRPr sz="2800" b="1" kern="1200">
          <a:solidFill>
            <a:schemeClr val="tx1">
              <a:lumMod val="75000"/>
              <a:lumOff val="25000"/>
            </a:schemeClr>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14"/>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en.wikipedia.org/wiki/SHME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mpi-forum.org/doc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upc.lbl.gov/" TargetMode="External"/><Relationship Id="rId2" Type="http://schemas.openxmlformats.org/officeDocument/2006/relationships/hyperlink" Target="https://en.wikipedia.org/wiki/Coarray_Fortra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x10-lang.org/" TargetMode="External"/><Relationship Id="rId2" Type="http://schemas.openxmlformats.org/officeDocument/2006/relationships/hyperlink" Target="https://en.wikipedia.org/wiki/Global_Arrays" TargetMode="External"/><Relationship Id="rId1" Type="http://schemas.openxmlformats.org/officeDocument/2006/relationships/slideLayout" Target="../slideLayouts/slideLayout2.xml"/><Relationship Id="rId4" Type="http://schemas.openxmlformats.org/officeDocument/2006/relationships/hyperlink" Target="http://chapel.cray.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computing.llnl.gov/tutorials/parallel_comp/#DesignPartitionin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en.wikipedia.org/wiki/List_of_file_systems#Distributed_parallel_file_systems"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latin typeface="Berlin Sans FB Demi" panose="020E0802020502020306" pitchFamily="34" charset="0"/>
                <a:cs typeface="Aharoni" panose="02010803020104030203" pitchFamily="2" charset="-79"/>
              </a:rPr>
              <a:t>CSH3J3</a:t>
            </a:r>
            <a:r>
              <a:rPr lang="en-US" dirty="0">
                <a:latin typeface="Berlin Sans FB Demi" panose="020E0802020502020306" pitchFamily="34" charset="0"/>
                <a:cs typeface="Aharoni" panose="02010803020104030203" pitchFamily="2" charset="-79"/>
              </a:rPr>
              <a:t/>
            </a:r>
            <a:br>
              <a:rPr lang="en-US" dirty="0">
                <a:latin typeface="Berlin Sans FB Demi" panose="020E0802020502020306" pitchFamily="34" charset="0"/>
                <a:cs typeface="Aharoni" panose="02010803020104030203" pitchFamily="2" charset="-79"/>
              </a:rPr>
            </a:br>
            <a:r>
              <a:rPr lang="en-US" dirty="0" smtClean="0">
                <a:latin typeface="Berlin Sans FB Demi" panose="020E0802020502020306" pitchFamily="34" charset="0"/>
                <a:cs typeface="Aharoni" panose="02010803020104030203" pitchFamily="2" charset="-79"/>
              </a:rPr>
              <a:t>SISTEM PARALEL DAN TERDISTRIBUSI</a:t>
            </a:r>
            <a:endParaRPr lang="en-US" dirty="0">
              <a:latin typeface="Berlin Sans FB Demi" panose="020E0802020502020306" pitchFamily="34" charset="0"/>
              <a:cs typeface="Aharoni" panose="02010803020104030203" pitchFamily="2" charset="-79"/>
            </a:endParaRPr>
          </a:p>
        </p:txBody>
      </p:sp>
      <p:sp>
        <p:nvSpPr>
          <p:cNvPr id="8" name="Title 9"/>
          <p:cNvSpPr txBox="1">
            <a:spLocks/>
          </p:cNvSpPr>
          <p:nvPr/>
        </p:nvSpPr>
        <p:spPr bwMode="auto">
          <a:xfrm>
            <a:off x="3786187" y="3450467"/>
            <a:ext cx="4757737" cy="163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lnSpc>
                <a:spcPct val="90000"/>
              </a:lnSpc>
              <a:spcBef>
                <a:spcPct val="0"/>
              </a:spcBef>
              <a:spcAft>
                <a:spcPct val="0"/>
              </a:spcAft>
              <a:defRPr sz="2800" b="1" kern="1200">
                <a:solidFill>
                  <a:schemeClr val="tx1"/>
                </a:solidFill>
                <a:latin typeface="+mn-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r"/>
            <a:r>
              <a:rPr lang="en-US" sz="3200" b="0" dirty="0" smtClean="0">
                <a:ln w="0"/>
                <a:effectLst>
                  <a:reflection blurRad="6350" stA="53000" endA="300" endPos="35500" dir="5400000" sy="-90000" algn="bl" rotWithShape="0"/>
                </a:effectLst>
                <a:latin typeface="Aharoni" panose="02010803020104030203" pitchFamily="2" charset="-79"/>
                <a:cs typeface="Aharoni" panose="02010803020104030203" pitchFamily="2" charset="-79"/>
              </a:rPr>
              <a:t>MATERI: </a:t>
            </a:r>
            <a:r>
              <a:rPr lang="en-US" sz="3200" b="0" dirty="0">
                <a:ln w="0"/>
                <a:effectLst>
                  <a:reflection blurRad="6350" stA="53000" endA="300" endPos="35500" dir="5400000" sy="-90000" algn="bl" rotWithShape="0"/>
                </a:effectLst>
                <a:latin typeface="Aharoni" panose="02010803020104030203" pitchFamily="2" charset="-79"/>
                <a:cs typeface="Aharoni" panose="02010803020104030203" pitchFamily="2" charset="-79"/>
              </a:rPr>
              <a:t/>
            </a:r>
            <a:br>
              <a:rPr lang="en-US" sz="3200" b="0" dirty="0">
                <a:ln w="0"/>
                <a:effectLst>
                  <a:reflection blurRad="6350" stA="53000" endA="300" endPos="35500" dir="5400000" sy="-90000" algn="bl" rotWithShape="0"/>
                </a:effectLst>
                <a:latin typeface="Aharoni" panose="02010803020104030203" pitchFamily="2" charset="-79"/>
                <a:cs typeface="Aharoni" panose="02010803020104030203" pitchFamily="2" charset="-79"/>
              </a:rPr>
            </a:br>
            <a:r>
              <a:rPr lang="en-US" sz="3200" b="0" dirty="0" smtClean="0">
                <a:ln w="0"/>
                <a:effectLst>
                  <a:reflection blurRad="6350" stA="53000" endA="300" endPos="35500" dir="5400000" sy="-90000" algn="bl" rotWithShape="0"/>
                </a:effectLst>
                <a:latin typeface="Aharoni" panose="02010803020104030203" pitchFamily="2" charset="-79"/>
                <a:cs typeface="Aharoni" panose="02010803020104030203" pitchFamily="2" charset="-79"/>
              </a:rPr>
              <a:t>Model </a:t>
            </a:r>
            <a:r>
              <a:rPr lang="en-US" sz="3200" b="0" dirty="0" err="1" smtClean="0">
                <a:ln w="0"/>
                <a:effectLst>
                  <a:reflection blurRad="6350" stA="53000" endA="300" endPos="35500" dir="5400000" sy="-90000" algn="bl" rotWithShape="0"/>
                </a:effectLst>
                <a:latin typeface="Aharoni" panose="02010803020104030203" pitchFamily="2" charset="-79"/>
                <a:cs typeface="Aharoni" panose="02010803020104030203" pitchFamily="2" charset="-79"/>
              </a:rPr>
              <a:t>Paralel</a:t>
            </a:r>
            <a:r>
              <a:rPr lang="en-US" sz="3200" b="0" dirty="0" smtClean="0">
                <a:ln w="0"/>
                <a:effectLst>
                  <a:reflection blurRad="6350" stA="53000" endA="300" endPos="35500" dir="5400000" sy="-90000" algn="bl" rotWithShape="0"/>
                </a:effectLst>
                <a:latin typeface="Aharoni" panose="02010803020104030203" pitchFamily="2" charset="-79"/>
                <a:cs typeface="Aharoni" panose="02010803020104030203" pitchFamily="2" charset="-79"/>
              </a:rPr>
              <a:t> Programming</a:t>
            </a:r>
            <a:endParaRPr lang="en-US" sz="3200" b="0" dirty="0">
              <a:ln w="0"/>
              <a:effectLst>
                <a:reflection blurRad="6350" stA="53000" endA="300" endPos="35500" dir="5400000" sy="-90000" algn="bl" rotWithShape="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97154619"/>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This is often a combination of what is available and personal choice. There is no "best" model, although there certainly are better implementations of some models over others</a:t>
            </a:r>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10</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Which model to use?</a:t>
            </a:r>
            <a:r>
              <a:rPr lang="en-US" b="0" dirty="0"/>
              <a:t> </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33949766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a:bodyPr>
          <a:lstStyle/>
          <a:p>
            <a:r>
              <a:rPr lang="en-US" dirty="0"/>
              <a:t>In this programming model, processes/tasks share a common address space, which they read and write to asynchronously.</a:t>
            </a:r>
          </a:p>
          <a:p>
            <a:r>
              <a:rPr lang="en-US" dirty="0"/>
              <a:t>Various mechanisms such as locks / semaphores are used to control access to the shared memory, resolve contentions and to prevent race conditions and deadlocks.</a:t>
            </a:r>
          </a:p>
          <a:p>
            <a:r>
              <a:rPr lang="en-US" dirty="0"/>
              <a:t>This is perhaps the simplest parallel programming model.</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11</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Shared Memory Model (without threads</a:t>
            </a:r>
            <a:r>
              <a:rPr lang="en-US" dirty="0" smtClean="0"/>
              <a:t>)</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068886563"/>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85000" lnSpcReduction="20000"/>
          </a:bodyPr>
          <a:lstStyle/>
          <a:p>
            <a:r>
              <a:rPr lang="en-US" dirty="0"/>
              <a:t>An advantage of this model from the programmer's point of view is that the notion of data "ownership" is lacking, so there is no need to specify explicitly the communication of data between tasks. All processes see and have equal access to shared memory. Program development can often be simplified.</a:t>
            </a:r>
          </a:p>
          <a:p>
            <a:r>
              <a:rPr lang="en-US" dirty="0"/>
              <a:t>An important disadvantage in terms of performance is that it becomes more difficult to understand and manage </a:t>
            </a:r>
            <a:r>
              <a:rPr lang="en-US" b="1" i="1" dirty="0"/>
              <a:t>data locality</a:t>
            </a:r>
            <a:r>
              <a:rPr lang="en-US" dirty="0"/>
              <a:t>:</a:t>
            </a:r>
          </a:p>
          <a:p>
            <a:pPr lvl="1"/>
            <a:r>
              <a:rPr lang="en-US" dirty="0"/>
              <a:t>Keeping data local to the process that works on it conserves memory accesses, cache refreshes and bus traffic that occurs when multiple processes use the same data.</a:t>
            </a:r>
          </a:p>
          <a:p>
            <a:pPr lvl="1"/>
            <a:r>
              <a:rPr lang="en-US" dirty="0"/>
              <a:t>Unfortunately, controlling data locality is hard to understand and may be beyond the control of the average user.</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12</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smtClean="0"/>
              <a:t>Cont.</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162814045"/>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13</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4098" name="Picture 2" descr="https://computing.llnl.gov/tutorials/parallel_comp/images/sharedMemoryMod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068" y="1386811"/>
            <a:ext cx="5016926" cy="464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661185"/>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a:bodyPr>
          <a:lstStyle/>
          <a:p>
            <a:r>
              <a:rPr lang="en-US" dirty="0"/>
              <a:t>On stand-alone shared memory machines, native operating systems, compilers and/or hardware provide support for shared memory programming. For example, the POSIX standard provides an API for using shared memory, and UNIX provides shared memory segments (</a:t>
            </a:r>
            <a:r>
              <a:rPr lang="en-US" dirty="0" err="1"/>
              <a:t>shmget</a:t>
            </a:r>
            <a:r>
              <a:rPr lang="en-US" dirty="0"/>
              <a:t>, </a:t>
            </a:r>
            <a:r>
              <a:rPr lang="en-US" dirty="0" err="1"/>
              <a:t>shmat</a:t>
            </a:r>
            <a:r>
              <a:rPr lang="en-US" dirty="0"/>
              <a:t>, </a:t>
            </a:r>
            <a:r>
              <a:rPr lang="en-US" dirty="0" err="1"/>
              <a:t>shmctl</a:t>
            </a:r>
            <a:r>
              <a:rPr lang="en-US" dirty="0"/>
              <a:t>, </a:t>
            </a:r>
            <a:r>
              <a:rPr lang="en-US" dirty="0" err="1"/>
              <a:t>etc</a:t>
            </a:r>
            <a:r>
              <a:rPr lang="en-US" dirty="0"/>
              <a:t>).</a:t>
            </a:r>
          </a:p>
          <a:p>
            <a:r>
              <a:rPr lang="en-US" dirty="0"/>
              <a:t>On distributed memory machines, memory is physically distributed across a network of machines, but made global through specialized hardware and software. A variety of SHMEM implementations are available: </a:t>
            </a:r>
            <a:r>
              <a:rPr lang="en-US" u="sng" dirty="0">
                <a:hlinkClick r:id="rId2"/>
              </a:rPr>
              <a:t>http://en.wikipedia.org/wiki/SHMEM</a:t>
            </a:r>
            <a:r>
              <a:rPr lang="en-US" dirty="0"/>
              <a:t>.</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14</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Implementations</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000071403"/>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This programming model is a type of shared memory programming.</a:t>
            </a:r>
          </a:p>
          <a:p>
            <a:r>
              <a:rPr lang="en-US" dirty="0"/>
              <a:t>In the threads model of parallel programming, a single "heavy weight" process can have multiple "light weight", concurrent execution paths.</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15</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Threads </a:t>
            </a:r>
            <a:r>
              <a:rPr lang="en-US" dirty="0" smtClean="0"/>
              <a:t>Model</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994432181"/>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16</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5122" name="Picture 2" descr="https://computing.llnl.gov/tutorials/parallel_comp/images/threadsModel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776" y="1336417"/>
            <a:ext cx="3028813" cy="4759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286475"/>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85000" lnSpcReduction="10000"/>
          </a:bodyPr>
          <a:lstStyle/>
          <a:p>
            <a:r>
              <a:rPr lang="en-US" dirty="0"/>
              <a:t>The main program </a:t>
            </a:r>
            <a:r>
              <a:rPr lang="en-US" b="1" dirty="0" err="1"/>
              <a:t>a.out</a:t>
            </a:r>
            <a:r>
              <a:rPr lang="en-US" dirty="0"/>
              <a:t> is scheduled to run by the native operating system. </a:t>
            </a:r>
            <a:r>
              <a:rPr lang="en-US" b="1" dirty="0" err="1"/>
              <a:t>a.out</a:t>
            </a:r>
            <a:r>
              <a:rPr lang="en-US" dirty="0"/>
              <a:t> loads and acquires all of the necessary system and user resources to run. This is the "heavy weight" process.</a:t>
            </a:r>
          </a:p>
          <a:p>
            <a:r>
              <a:rPr lang="en-US" b="1" dirty="0" err="1"/>
              <a:t>a.out</a:t>
            </a:r>
            <a:r>
              <a:rPr lang="en-US" dirty="0"/>
              <a:t> performs some serial work, and then creates a number of tasks (threads) that can be scheduled and run by the operating system concurrently.</a:t>
            </a:r>
          </a:p>
          <a:p>
            <a:r>
              <a:rPr lang="en-US" dirty="0"/>
              <a:t>Each thread has local data, but also, shares the entire resources of </a:t>
            </a:r>
            <a:r>
              <a:rPr lang="en-US" b="1" dirty="0" err="1"/>
              <a:t>a.out</a:t>
            </a:r>
            <a:r>
              <a:rPr lang="en-US" dirty="0"/>
              <a:t>. This saves the overhead associated with replicating a program's resources for each thread ("light weight"). Each thread also benefits from a global memory view because it shares the memory space of </a:t>
            </a:r>
            <a:r>
              <a:rPr lang="en-US" b="1" dirty="0" err="1"/>
              <a:t>a.out</a:t>
            </a:r>
            <a:r>
              <a:rPr lang="en-US" dirty="0"/>
              <a:t>.</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17</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338110000"/>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10000"/>
          </a:bodyPr>
          <a:lstStyle/>
          <a:p>
            <a:r>
              <a:rPr lang="en-US" dirty="0"/>
              <a:t>A thread's work may best be described as a subroutine within the main program. Any thread can execute any subroutine at the same time as other threads.</a:t>
            </a:r>
          </a:p>
          <a:p>
            <a:r>
              <a:rPr lang="en-US" dirty="0"/>
              <a:t>Threads communicate with each other through global memory (updating address locations). This requires synchronization constructs to ensure that more than one thread is not updating the same global address at any time.</a:t>
            </a:r>
          </a:p>
          <a:p>
            <a:r>
              <a:rPr lang="en-US" dirty="0"/>
              <a:t>Threads can come and go, but </a:t>
            </a:r>
            <a:r>
              <a:rPr lang="en-US" b="1" dirty="0" err="1"/>
              <a:t>a.out</a:t>
            </a:r>
            <a:r>
              <a:rPr lang="en-US" dirty="0"/>
              <a:t> remains present to provide the necessary shared resources until the application has completed.</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18</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871881585"/>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70000" lnSpcReduction="20000"/>
          </a:bodyPr>
          <a:lstStyle/>
          <a:p>
            <a:r>
              <a:rPr lang="en-US" dirty="0"/>
              <a:t>From a programming perspective, threads implementations commonly comprise:</a:t>
            </a:r>
          </a:p>
          <a:p>
            <a:pPr lvl="1"/>
            <a:r>
              <a:rPr lang="en-US" dirty="0"/>
              <a:t>A library of subroutines that are called from within parallel source code</a:t>
            </a:r>
          </a:p>
          <a:p>
            <a:pPr lvl="1"/>
            <a:r>
              <a:rPr lang="en-US" dirty="0"/>
              <a:t>A set of compiler directives imbedded in either serial or parallel source code</a:t>
            </a:r>
          </a:p>
          <a:p>
            <a:r>
              <a:rPr lang="en-US" dirty="0"/>
              <a:t>In both cases, the programmer is responsible for determining the parallelism (although compilers can sometimes help).</a:t>
            </a:r>
          </a:p>
          <a:p>
            <a:r>
              <a:rPr lang="en-US" dirty="0"/>
              <a:t>Threaded implementations are not new in computing. Historically, hardware vendors have implemented their own proprietary versions of threads. These implementations differed substantially from each other making it difficult for programmers to develop portable threaded applications.</a:t>
            </a:r>
          </a:p>
          <a:p>
            <a:r>
              <a:rPr lang="en-US" dirty="0"/>
              <a:t>Unrelated standardization efforts have resulted in two very different implementations of threads: </a:t>
            </a:r>
            <a:r>
              <a:rPr lang="en-US" b="1" i="1" dirty="0"/>
              <a:t>POSIX Threads</a:t>
            </a:r>
            <a:r>
              <a:rPr lang="en-US" dirty="0"/>
              <a:t> and </a:t>
            </a:r>
            <a:r>
              <a:rPr lang="en-US" b="1" i="1" dirty="0" err="1"/>
              <a:t>OpenMP</a:t>
            </a:r>
            <a:r>
              <a:rPr lang="en-US" dirty="0"/>
              <a:t>.</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19</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smtClean="0"/>
              <a:t>Implementation</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872249322"/>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14"/>
          </p:nvPr>
        </p:nvSpPr>
        <p:spPr/>
        <p:txBody>
          <a:bodyPr>
            <a:normAutofit/>
          </a:bodyPr>
          <a:lstStyle/>
          <a:p>
            <a:pPr marL="0" indent="0">
              <a:buNone/>
            </a:pPr>
            <a:r>
              <a:rPr lang="en-US" b="1" dirty="0" smtClean="0"/>
              <a:t>Parallel Programming Model</a:t>
            </a:r>
          </a:p>
          <a:p>
            <a:pPr>
              <a:buFont typeface="Wingdings" panose="05000000000000000000" pitchFamily="2" charset="2"/>
              <a:buChar char="v"/>
            </a:pPr>
            <a:r>
              <a:rPr lang="en-US" dirty="0" smtClean="0"/>
              <a:t> Programming model</a:t>
            </a:r>
            <a:endParaRPr lang="en-US" dirty="0"/>
          </a:p>
          <a:p>
            <a:pPr>
              <a:buFont typeface="Wingdings" panose="05000000000000000000" pitchFamily="2" charset="2"/>
              <a:buChar char="v"/>
            </a:pPr>
            <a:r>
              <a:rPr lang="en-US" dirty="0" smtClean="0"/>
              <a:t> Design parallel program </a:t>
            </a:r>
          </a:p>
        </p:txBody>
      </p:sp>
      <p:sp>
        <p:nvSpPr>
          <p:cNvPr id="13" name="Title 12"/>
          <p:cNvSpPr>
            <a:spLocks noGrp="1"/>
          </p:cNvSpPr>
          <p:nvPr>
            <p:ph type="title"/>
          </p:nvPr>
        </p:nvSpPr>
        <p:spPr/>
        <p:txBody>
          <a:bodyPr/>
          <a:lstStyle/>
          <a:p>
            <a:r>
              <a:rPr lang="en-US" dirty="0" smtClean="0"/>
              <a:t>Outline Today</a:t>
            </a:r>
            <a:endParaRPr lang="en-US" dirty="0"/>
          </a:p>
        </p:txBody>
      </p:sp>
      <p:sp>
        <p:nvSpPr>
          <p:cNvPr id="2" name="Text Placeholder 1"/>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437617075"/>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Specified by the IEEE POSIX 1003.1c standard (1995). C Language only.</a:t>
            </a:r>
          </a:p>
          <a:p>
            <a:r>
              <a:rPr lang="en-US" dirty="0"/>
              <a:t>Part of Unix/Linux operating systems</a:t>
            </a:r>
          </a:p>
          <a:p>
            <a:r>
              <a:rPr lang="en-US" dirty="0"/>
              <a:t>Library based</a:t>
            </a:r>
          </a:p>
          <a:p>
            <a:r>
              <a:rPr lang="en-US" dirty="0"/>
              <a:t>Commonly referred to as </a:t>
            </a:r>
            <a:r>
              <a:rPr lang="en-US" dirty="0" err="1"/>
              <a:t>Pthreads</a:t>
            </a:r>
            <a:r>
              <a:rPr lang="en-US" dirty="0"/>
              <a:t>.</a:t>
            </a:r>
          </a:p>
          <a:p>
            <a:r>
              <a:rPr lang="en-US" dirty="0"/>
              <a:t>Very explicit parallelism; requires significant programmer attention to detail.</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20</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POSIX Threads</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319781834"/>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a:bodyPr>
          <a:lstStyle/>
          <a:p>
            <a:r>
              <a:rPr lang="en-US" dirty="0"/>
              <a:t>Industry standard, jointly defined and endorsed by a group of major computer hardware and software vendors, organizations and individuals.</a:t>
            </a:r>
          </a:p>
          <a:p>
            <a:r>
              <a:rPr lang="en-US" dirty="0"/>
              <a:t>Compiler directive based</a:t>
            </a:r>
          </a:p>
          <a:p>
            <a:r>
              <a:rPr lang="en-US" dirty="0"/>
              <a:t>Portable / multi-platform, including Unix and Windows platforms</a:t>
            </a:r>
          </a:p>
          <a:p>
            <a:r>
              <a:rPr lang="en-US" dirty="0"/>
              <a:t>Available in C/C++ and Fortran implementations</a:t>
            </a:r>
          </a:p>
          <a:p>
            <a:r>
              <a:rPr lang="en-US" dirty="0"/>
              <a:t>Can be very easy and simple to use - provides for "incremental parallelism". Can begin with serial code.</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21</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err="1"/>
              <a:t>OpenMP</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373575272"/>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A set of tasks that use their own local memory during computation. Multiple tasks can reside on the same physical machine and/or across an arbitrary number of machines.</a:t>
            </a:r>
          </a:p>
          <a:p>
            <a:r>
              <a:rPr lang="en-US" dirty="0"/>
              <a:t>Tasks exchange data through communications by sending and receiving messages.</a:t>
            </a:r>
          </a:p>
          <a:p>
            <a:r>
              <a:rPr lang="en-US" dirty="0"/>
              <a:t>Data transfer usually requires cooperative operations to be performed by each process. For example, a send operation must have a matching receive operation.</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22</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Distributed Memory / Message Passing </a:t>
            </a:r>
            <a:r>
              <a:rPr lang="en-US" dirty="0" smtClean="0"/>
              <a:t>Model</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62300275"/>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23</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6146" name="Picture 2" descr="https://computing.llnl.gov/tutorials/parallel_comp/images/msg_pass_mod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30" y="1516631"/>
            <a:ext cx="6330524" cy="440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999439"/>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85000" lnSpcReduction="10000"/>
          </a:bodyPr>
          <a:lstStyle/>
          <a:p>
            <a:r>
              <a:rPr lang="en-US" dirty="0"/>
              <a:t>From a programming perspective, message passing implementations usually comprise a library of subroutines. Calls to these subroutines are imbedded in source code. The programmer is responsible for determining all parallelism.</a:t>
            </a:r>
          </a:p>
          <a:p>
            <a:r>
              <a:rPr lang="en-US" dirty="0"/>
              <a:t>Historically, a variety of message passing libraries have been available since the 1980s. These implementations differed substantially from each other making it difficult for programmers to develop portable applications.</a:t>
            </a:r>
          </a:p>
          <a:p>
            <a:r>
              <a:rPr lang="en-US" dirty="0"/>
              <a:t>In 1992, the MPI Forum was formed with the primary goal of establishing a standard interface for message passing implementations.</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24</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Implementations</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552982240"/>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a:bodyPr>
          <a:lstStyle/>
          <a:p>
            <a:r>
              <a:rPr lang="en-US" dirty="0"/>
              <a:t>Part 1 of the </a:t>
            </a:r>
            <a:r>
              <a:rPr lang="en-US" b="1" dirty="0"/>
              <a:t>Message Passing Interface (MPI)</a:t>
            </a:r>
            <a:r>
              <a:rPr lang="en-US" dirty="0"/>
              <a:t> was released in 1994. Part 2 (MPI-2) was released in 1996 and MPI-3 in 2012. All MPI specifications are available on the web at </a:t>
            </a:r>
            <a:r>
              <a:rPr lang="en-US" u="sng" dirty="0">
                <a:hlinkClick r:id="rId2"/>
              </a:rPr>
              <a:t>http://www.mpi-forum.org/docs/</a:t>
            </a:r>
            <a:r>
              <a:rPr lang="en-US" dirty="0"/>
              <a:t>.</a:t>
            </a:r>
          </a:p>
          <a:p>
            <a:r>
              <a:rPr lang="en-US" dirty="0"/>
              <a:t>MPI is the "de facto" industry standard for message passing, replacing virtually all other message passing implementations used for production work. MPI implementations exist for virtually all popular parallel computing platforms. Not all implementations include everything in MPI-1, MPI-2 or MPI-3.</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25</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smtClean="0"/>
              <a:t>Cont.</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611006824"/>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20000"/>
          </a:bodyPr>
          <a:lstStyle/>
          <a:p>
            <a:r>
              <a:rPr lang="en-US" dirty="0"/>
              <a:t>May also be referred to as the Partitioned Global </a:t>
            </a:r>
            <a:r>
              <a:rPr lang="en-US" dirty="0" smtClean="0"/>
              <a:t>Address </a:t>
            </a:r>
            <a:r>
              <a:rPr lang="en-US" dirty="0"/>
              <a:t>Space (PGAS) model</a:t>
            </a:r>
            <a:r>
              <a:rPr lang="en-US" dirty="0" smtClean="0"/>
              <a:t>.</a:t>
            </a:r>
          </a:p>
          <a:p>
            <a:r>
              <a:rPr lang="en-US" dirty="0"/>
              <a:t>The data parallel model demonstrates the following characteristics:</a:t>
            </a:r>
          </a:p>
          <a:p>
            <a:pPr lvl="1"/>
            <a:r>
              <a:rPr lang="en-US" dirty="0"/>
              <a:t>Address space is treated globally</a:t>
            </a:r>
          </a:p>
          <a:p>
            <a:pPr lvl="1"/>
            <a:r>
              <a:rPr lang="en-US" dirty="0"/>
              <a:t>Most of the parallel work focuses on performing operations on a data set. The data set is typically organized into a common structure, such as an array or cube.</a:t>
            </a:r>
          </a:p>
          <a:p>
            <a:pPr lvl="1"/>
            <a:r>
              <a:rPr lang="en-US" dirty="0"/>
              <a:t>A set of tasks work collectively on the same data structure, however, each task works on a different partition of the same data structure.</a:t>
            </a:r>
          </a:p>
          <a:p>
            <a:pPr lvl="1"/>
            <a:r>
              <a:rPr lang="en-US" dirty="0"/>
              <a:t>Tasks perform the same operation on their partition of work, for example, "add 4 to every array element".</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26</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Data Parallel </a:t>
            </a:r>
            <a:r>
              <a:rPr lang="en-US" dirty="0" smtClean="0"/>
              <a:t>Model</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738689045"/>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On shared memory architectures, all tasks may have access to the data structure through global memory.</a:t>
            </a:r>
          </a:p>
          <a:p>
            <a:r>
              <a:rPr lang="en-US" dirty="0"/>
              <a:t>On distributed memory architectures the data structure is split up and resides as "chunks" in the local memory of each task.</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27</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smtClean="0"/>
              <a:t>Cont.</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4269590128"/>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28</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7170" name="Picture 2" descr="https://computing.llnl.gov/tutorials/parallel_comp/images/data_parallel_mod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493" y="1322769"/>
            <a:ext cx="5676641" cy="502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352569"/>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85000" lnSpcReduction="10000"/>
          </a:bodyPr>
          <a:lstStyle/>
          <a:p>
            <a:r>
              <a:rPr lang="en-US" dirty="0"/>
              <a:t>Currently, there are several relatively popular, and sometimes developmental, parallel programming implementations based on the Data Parallel / PGAS model.</a:t>
            </a:r>
          </a:p>
          <a:p>
            <a:r>
              <a:rPr lang="en-US" b="1" dirty="0" err="1"/>
              <a:t>Coarray</a:t>
            </a:r>
            <a:r>
              <a:rPr lang="en-US" b="1" dirty="0"/>
              <a:t> Fortran:</a:t>
            </a:r>
            <a:r>
              <a:rPr lang="en-US" dirty="0"/>
              <a:t> a small set of extensions to Fortran 95 for SPMD parallel programming. Compiler dependent. More information: </a:t>
            </a:r>
            <a:r>
              <a:rPr lang="en-US" u="sng" dirty="0">
                <a:hlinkClick r:id="rId2"/>
              </a:rPr>
              <a:t>https://en.wikipedia.org/wiki/Coarray_Fortran</a:t>
            </a:r>
            <a:endParaRPr lang="en-US" dirty="0"/>
          </a:p>
          <a:p>
            <a:r>
              <a:rPr lang="en-US" b="1" dirty="0"/>
              <a:t>Unified Parallel C (UPC):</a:t>
            </a:r>
            <a:r>
              <a:rPr lang="en-US" dirty="0"/>
              <a:t> an extension to the C programming language for SPMD parallel programming. Compiler dependent. More information: </a:t>
            </a:r>
            <a:r>
              <a:rPr lang="en-US" u="sng" dirty="0">
                <a:hlinkClick r:id="rId3"/>
              </a:rPr>
              <a:t>http://upc.lbl.gov</a:t>
            </a:r>
            <a:r>
              <a:rPr lang="en-US" u="sng" dirty="0" smtClean="0">
                <a:hlinkClick r:id="rId3"/>
              </a:rPr>
              <a:t>/</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29</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b="0" dirty="0"/>
              <a:t> </a:t>
            </a:r>
            <a:r>
              <a:rPr lang="en-US" dirty="0"/>
              <a:t>Implementations</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56706567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Parallel programming model</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26803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85000" lnSpcReduction="10000"/>
          </a:bodyPr>
          <a:lstStyle/>
          <a:p>
            <a:r>
              <a:rPr lang="en-US" b="1" dirty="0"/>
              <a:t>Global Arrays:</a:t>
            </a:r>
            <a:r>
              <a:rPr lang="en-US" dirty="0"/>
              <a:t> provides a shared memory style programming environment in the context of distributed array data structures. Public domain library with C and Fortran77 bindings. More information: </a:t>
            </a:r>
            <a:r>
              <a:rPr lang="en-US" u="sng" dirty="0">
                <a:hlinkClick r:id="rId2"/>
              </a:rPr>
              <a:t>https://en.wikipedia.org/wiki/Global_Arrays</a:t>
            </a:r>
            <a:endParaRPr lang="en-US" dirty="0"/>
          </a:p>
          <a:p>
            <a:r>
              <a:rPr lang="en-US" b="1" dirty="0"/>
              <a:t>X10:</a:t>
            </a:r>
            <a:r>
              <a:rPr lang="en-US" dirty="0"/>
              <a:t> a PGAS based parallel programming language being developed by IBM at the Thomas J. Watson Research Center. More information: </a:t>
            </a:r>
            <a:r>
              <a:rPr lang="en-US" u="sng" dirty="0">
                <a:hlinkClick r:id="rId3"/>
              </a:rPr>
              <a:t>http://x10-lang.org/</a:t>
            </a:r>
            <a:endParaRPr lang="en-US" dirty="0"/>
          </a:p>
          <a:p>
            <a:r>
              <a:rPr lang="en-US" b="1" dirty="0"/>
              <a:t>Chapel:</a:t>
            </a:r>
            <a:r>
              <a:rPr lang="en-US" dirty="0"/>
              <a:t> an open source parallel programming language project being led by Cray. More information: </a:t>
            </a:r>
            <a:r>
              <a:rPr lang="en-US" u="sng" dirty="0">
                <a:hlinkClick r:id="rId4"/>
              </a:rPr>
              <a:t>http://chapel.cray.com/</a:t>
            </a:r>
            <a:endParaRPr lang="en-US" dirty="0"/>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30</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smtClean="0"/>
              <a:t>Cont.</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811760343"/>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20000"/>
          </a:bodyPr>
          <a:lstStyle/>
          <a:p>
            <a:r>
              <a:rPr lang="en-US" dirty="0"/>
              <a:t>A hybrid model combines more than one of the previously described programming models.</a:t>
            </a:r>
          </a:p>
          <a:p>
            <a:r>
              <a:rPr lang="en-US" dirty="0"/>
              <a:t>Currently, a common example of a hybrid model is the combination of the message passing model (MPI) with the threads model (</a:t>
            </a:r>
            <a:r>
              <a:rPr lang="en-US" dirty="0" err="1"/>
              <a:t>OpenMP</a:t>
            </a:r>
            <a:r>
              <a:rPr lang="en-US" dirty="0"/>
              <a:t>).</a:t>
            </a:r>
          </a:p>
          <a:p>
            <a:pPr lvl="1"/>
            <a:r>
              <a:rPr lang="en-US" dirty="0"/>
              <a:t>Threads perform computationally intensive kernels using local, on-node data</a:t>
            </a:r>
          </a:p>
          <a:p>
            <a:pPr lvl="1"/>
            <a:r>
              <a:rPr lang="en-US" dirty="0"/>
              <a:t>Communications between processes on different nodes occurs over the network using MPI</a:t>
            </a:r>
          </a:p>
          <a:p>
            <a:r>
              <a:rPr lang="en-US" dirty="0"/>
              <a:t>This hybrid model lends itself well to the most popular (currently) hardware environment of clustered multi/many-core machines.</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31</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Hybrid </a:t>
            </a:r>
            <a:r>
              <a:rPr lang="en-US" dirty="0" smtClean="0"/>
              <a:t>Model</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4153662725"/>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20000"/>
          </a:bodyPr>
          <a:lstStyle/>
          <a:p>
            <a:r>
              <a:rPr lang="en-US" dirty="0"/>
              <a:t>Another similar and increasingly popular example of a hybrid model is using MPI with CPU-GPU (Graphics Processing Unit) programming.</a:t>
            </a:r>
          </a:p>
          <a:p>
            <a:pPr lvl="1"/>
            <a:r>
              <a:rPr lang="en-US" dirty="0"/>
              <a:t>MPI tasks run on CPUs using local memory and communicating with each other over a network.</a:t>
            </a:r>
          </a:p>
          <a:p>
            <a:pPr lvl="1"/>
            <a:r>
              <a:rPr lang="en-US" dirty="0"/>
              <a:t>Computationally intensive kernels are off-loaded to GPUs on-node.</a:t>
            </a:r>
          </a:p>
          <a:p>
            <a:pPr lvl="1"/>
            <a:r>
              <a:rPr lang="en-US" dirty="0"/>
              <a:t>Data exchange between node-local memory and GPUs uses CUDA (or something equivalent).</a:t>
            </a:r>
          </a:p>
          <a:p>
            <a:r>
              <a:rPr lang="en-US" dirty="0"/>
              <a:t>Other hybrid models are common:</a:t>
            </a:r>
          </a:p>
          <a:p>
            <a:pPr lvl="1"/>
            <a:r>
              <a:rPr lang="en-US" dirty="0"/>
              <a:t>MPI with </a:t>
            </a:r>
            <a:r>
              <a:rPr lang="en-US" dirty="0" err="1"/>
              <a:t>Pthreads</a:t>
            </a:r>
            <a:endParaRPr lang="en-US" dirty="0"/>
          </a:p>
          <a:p>
            <a:pPr lvl="1"/>
            <a:r>
              <a:rPr lang="en-US" dirty="0"/>
              <a:t>MPI with non-GPU accelerators</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32</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smtClean="0"/>
              <a:t>Cont.</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914317301"/>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33</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8194" name="Picture 2" descr="https://computing.llnl.gov/tutorials/parallel_comp/images/hybrid_mod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23" y="1581318"/>
            <a:ext cx="8578366" cy="426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347850"/>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62500" lnSpcReduction="20000"/>
          </a:bodyPr>
          <a:lstStyle/>
          <a:p>
            <a:r>
              <a:rPr lang="en-US" dirty="0"/>
              <a:t>SPMD is actually a "high level" programming model that can be built upon any combination of the previously mentioned parallel programming models.</a:t>
            </a:r>
          </a:p>
          <a:p>
            <a:r>
              <a:rPr lang="en-US" dirty="0"/>
              <a:t>SINGLE PROGRAM: All tasks execute their copy of the same program simultaneously. This program can be threads, message passing, data parallel or hybrid.</a:t>
            </a:r>
          </a:p>
          <a:p>
            <a:r>
              <a:rPr lang="en-US" dirty="0"/>
              <a:t>MULTIPLE DATA: All tasks may use different data</a:t>
            </a:r>
          </a:p>
          <a:p>
            <a:r>
              <a:rPr lang="en-US" dirty="0"/>
              <a:t>SPMD programs usually have the necessary logic programmed into them to allow different tasks to branch or conditionally execute only those parts of the program they are designed to execute. That is, tasks do not necessarily have to execute the entire program - perhaps only a portion of it.</a:t>
            </a:r>
          </a:p>
          <a:p>
            <a:r>
              <a:rPr lang="en-US" dirty="0"/>
              <a:t>The SPMD model, using message passing or hybrid programming, is probably the most commonly used parallel programming model for multi-node clusters</a:t>
            </a:r>
            <a:r>
              <a:rPr lang="en-US" dirty="0" smtClean="0"/>
              <a:t>.</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34</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Single Program Multiple Data (</a:t>
            </a:r>
            <a:r>
              <a:rPr lang="en-US" dirty="0" smtClean="0"/>
              <a:t>SPMD)</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17353278"/>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35</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9218" name="Picture 2" descr="https://computing.llnl.gov/tutorials/parallel_comp/images/spmd_mod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09" y="2895053"/>
            <a:ext cx="8374132" cy="2332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723522"/>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85000" lnSpcReduction="20000"/>
          </a:bodyPr>
          <a:lstStyle/>
          <a:p>
            <a:r>
              <a:rPr lang="en-US" dirty="0"/>
              <a:t>Like SPMD, MPMD is actually a "high level" programming model that can be built upon any combination of the previously mentioned parallel programming models.</a:t>
            </a:r>
          </a:p>
          <a:p>
            <a:r>
              <a:rPr lang="en-US" dirty="0"/>
              <a:t>MULTIPLE PROGRAM: Tasks may execute different programs simultaneously. The programs can be threads, message passing, data parallel or hybrid.</a:t>
            </a:r>
          </a:p>
          <a:p>
            <a:r>
              <a:rPr lang="en-US" dirty="0"/>
              <a:t>MULTIPLE DATA: All tasks may use different data</a:t>
            </a:r>
          </a:p>
          <a:p>
            <a:r>
              <a:rPr lang="en-US" dirty="0"/>
              <a:t>MPMD applications are not as common as SPMD applications, but may be better suited for certain types of problems, particularly those that lend themselves better to functional decomposition than domain decomposition (discussed later under </a:t>
            </a:r>
            <a:r>
              <a:rPr lang="en-US" u="sng" dirty="0" err="1">
                <a:hlinkClick r:id="rId2"/>
              </a:rPr>
              <a:t>Partioning</a:t>
            </a:r>
            <a:r>
              <a:rPr lang="en-US" dirty="0"/>
              <a:t>).</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36</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Multiple Program Multiple Data (MPMD)</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554008050"/>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37</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sz="quarter" idx="17"/>
          </p:nvPr>
        </p:nvSpPr>
        <p:spPr/>
        <p:txBody>
          <a:bodyPr/>
          <a:lstStyle/>
          <a:p>
            <a:endParaRPr lang="en-US"/>
          </a:p>
        </p:txBody>
      </p:sp>
      <p:pic>
        <p:nvPicPr>
          <p:cNvPr id="10242" name="Picture 2" descr="https://computing.llnl.gov/tutorials/parallel_comp/images/mpmd_mod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07" y="2676685"/>
            <a:ext cx="8472146" cy="2359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101221"/>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Design parallel program</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704158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20000"/>
          </a:bodyPr>
          <a:lstStyle/>
          <a:p>
            <a:r>
              <a:rPr lang="en-US" dirty="0" smtClean="0"/>
              <a:t>Understand the problem and program</a:t>
            </a:r>
          </a:p>
          <a:p>
            <a:r>
              <a:rPr lang="en-US" dirty="0" smtClean="0"/>
              <a:t>Partitioning</a:t>
            </a:r>
          </a:p>
          <a:p>
            <a:r>
              <a:rPr lang="en-US" dirty="0" smtClean="0"/>
              <a:t>Communication</a:t>
            </a:r>
          </a:p>
          <a:p>
            <a:r>
              <a:rPr lang="en-US" dirty="0" smtClean="0"/>
              <a:t>Synchronization</a:t>
            </a:r>
          </a:p>
          <a:p>
            <a:r>
              <a:rPr lang="en-US" dirty="0" smtClean="0"/>
              <a:t>Data Dependencies</a:t>
            </a:r>
          </a:p>
          <a:p>
            <a:r>
              <a:rPr lang="en-US" dirty="0" smtClean="0"/>
              <a:t>Load Balancing</a:t>
            </a:r>
          </a:p>
          <a:p>
            <a:r>
              <a:rPr lang="en-US" dirty="0" smtClean="0"/>
              <a:t>Granularity</a:t>
            </a:r>
          </a:p>
          <a:p>
            <a:r>
              <a:rPr lang="en-US" dirty="0" smtClean="0"/>
              <a:t>I/O</a:t>
            </a:r>
          </a:p>
          <a:p>
            <a:endParaRPr lang="en-US" dirty="0" smtClean="0"/>
          </a:p>
          <a:p>
            <a:endParaRPr lang="en-US" dirty="0" smtClean="0"/>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39</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smtClean="0"/>
              <a:t>Design Parallel Program</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94846875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Shared Memory (without threads)</a:t>
            </a:r>
          </a:p>
          <a:p>
            <a:r>
              <a:rPr lang="en-US" dirty="0"/>
              <a:t>Threads</a:t>
            </a:r>
          </a:p>
          <a:p>
            <a:r>
              <a:rPr lang="en-US" dirty="0"/>
              <a:t>Distributed Memory / Message Passing</a:t>
            </a:r>
          </a:p>
          <a:p>
            <a:r>
              <a:rPr lang="en-US" dirty="0"/>
              <a:t>Data Parallel</a:t>
            </a:r>
          </a:p>
          <a:p>
            <a:r>
              <a:rPr lang="en-US" dirty="0"/>
              <a:t>Hybrid</a:t>
            </a:r>
          </a:p>
          <a:p>
            <a:r>
              <a:rPr lang="en-US" dirty="0"/>
              <a:t>Single Program Multiple Data (SPMD)</a:t>
            </a:r>
          </a:p>
          <a:p>
            <a:r>
              <a:rPr lang="en-US" dirty="0"/>
              <a:t>Multiple Program Multiple Data (MPMD)</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4</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P</a:t>
            </a:r>
            <a:r>
              <a:rPr lang="en-US" dirty="0" smtClean="0"/>
              <a:t>arallel </a:t>
            </a:r>
            <a:r>
              <a:rPr lang="en-US" dirty="0"/>
              <a:t>programming models</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796578332"/>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Undoubtedly, the first step in developing parallel software is to first understand the problem that you wish to solve in parallel. If you are starting with a serial program, this necessitates understanding the existing code also.</a:t>
            </a:r>
          </a:p>
          <a:p>
            <a:r>
              <a:rPr lang="en-US" dirty="0"/>
              <a:t>Before spending time in an attempt to develop a parallel solution for a problem, determine whether or not the problem is one that can actually be parallelized.</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40</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normAutofit fontScale="90000"/>
          </a:bodyPr>
          <a:lstStyle/>
          <a:p>
            <a:r>
              <a:rPr lang="en-US" dirty="0"/>
              <a:t>Understand the Problem and the </a:t>
            </a:r>
            <a:r>
              <a:rPr lang="en-US" dirty="0" smtClean="0"/>
              <a:t>Program</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037706079"/>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a:bodyPr>
          <a:lstStyle/>
          <a:p>
            <a:r>
              <a:rPr lang="en-US" b="1" dirty="0" smtClean="0"/>
              <a:t>Calculate </a:t>
            </a:r>
            <a:r>
              <a:rPr lang="en-US" b="1" dirty="0"/>
              <a:t>the potential energy for each of several thousand independent conformations of a molecule. When done, find the minimum energy conformation</a:t>
            </a:r>
            <a:r>
              <a:rPr lang="en-US" b="1" dirty="0" smtClean="0"/>
              <a:t>.</a:t>
            </a:r>
          </a:p>
          <a:p>
            <a:r>
              <a:rPr lang="en-US" dirty="0"/>
              <a:t>This problem is able to be solved in parallel. Each of the molecular conformations is independently determinable. The calculation of the minimum energy conformation is also a parallelizable problem.</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41</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E</a:t>
            </a:r>
            <a:r>
              <a:rPr lang="en-US" dirty="0" smtClean="0"/>
              <a:t>asy </a:t>
            </a:r>
            <a:r>
              <a:rPr lang="en-US" dirty="0"/>
              <a:t>to parallelize problem</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542523124"/>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b="1" dirty="0"/>
              <a:t>Calculation of the Fibonacci series (0,1,1,2,3,5,8,13,21,...) by use of the </a:t>
            </a:r>
            <a:r>
              <a:rPr lang="en-US" b="1" dirty="0" err="1"/>
              <a:t>formula:F</a:t>
            </a:r>
            <a:r>
              <a:rPr lang="en-US" b="1" dirty="0"/>
              <a:t>(n) = F(n-1) + F(n-2) </a:t>
            </a:r>
            <a:endParaRPr lang="en-US" dirty="0"/>
          </a:p>
          <a:p>
            <a:r>
              <a:rPr lang="en-US" dirty="0"/>
              <a:t>The calculation of the F(n) value uses those of both F(n-1) and F(n-2), which must be computed first.</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42</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P</a:t>
            </a:r>
            <a:r>
              <a:rPr lang="en-US" dirty="0" smtClean="0"/>
              <a:t>roblem </a:t>
            </a:r>
            <a:r>
              <a:rPr lang="en-US" dirty="0"/>
              <a:t>with little-to-no parallelism</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4271799770"/>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Know where most of the real work is being done. The majority of scientific and technical programs usually accomplish most of their work in a few places.</a:t>
            </a:r>
          </a:p>
          <a:p>
            <a:r>
              <a:rPr lang="en-US" dirty="0"/>
              <a:t>Profilers and performance analysis tools can help here</a:t>
            </a:r>
          </a:p>
          <a:p>
            <a:r>
              <a:rPr lang="en-US" dirty="0"/>
              <a:t>Focus on parallelizing the hotspots and ignore those sections of the program that account for little CPU usage.</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43</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b="0" dirty="0"/>
              <a:t>Identify the program's </a:t>
            </a:r>
            <a:r>
              <a:rPr lang="en-US" i="1" dirty="0"/>
              <a:t>hotspots</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834802269"/>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Are there areas that are disproportionately slow, or cause parallelizable work to halt or be deferred? For example, I/O is usually something that slows a program down.</a:t>
            </a:r>
          </a:p>
          <a:p>
            <a:r>
              <a:rPr lang="en-US" dirty="0"/>
              <a:t>May be possible to restructure the program or use a different algorithm to reduce or eliminate unnecessary slow areas</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44</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b="0" dirty="0"/>
              <a:t>Identify </a:t>
            </a:r>
            <a:r>
              <a:rPr lang="en-US" i="1" dirty="0"/>
              <a:t>bottlenecks</a:t>
            </a:r>
            <a:r>
              <a:rPr lang="en-US" b="0" dirty="0"/>
              <a:t> in the program:</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854634093"/>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lnSpcReduction="10000"/>
          </a:bodyPr>
          <a:lstStyle/>
          <a:p>
            <a:r>
              <a:rPr lang="en-US" dirty="0"/>
              <a:t>Identify inhibitors to parallelism. One common class of inhibitor is </a:t>
            </a:r>
            <a:r>
              <a:rPr lang="en-US" i="1" dirty="0"/>
              <a:t>data dependence</a:t>
            </a:r>
            <a:r>
              <a:rPr lang="en-US" dirty="0"/>
              <a:t>, as demonstrated by the Fibonacci sequence above.</a:t>
            </a:r>
          </a:p>
          <a:p>
            <a:r>
              <a:rPr lang="en-US" dirty="0"/>
              <a:t>Investigate other algorithms if possible. This may be the single most important consideration when designing a parallel application.</a:t>
            </a:r>
          </a:p>
          <a:p>
            <a:r>
              <a:rPr lang="en-US" dirty="0"/>
              <a:t>Take advantage of optimized third party parallel software and highly optimized math libraries available from leading vendors (IBM's ESSL, Intel's MKL, AMD's AMCL, etc.)</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45</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smtClean="0"/>
              <a:t>Cont.</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952095665"/>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One of the first steps in designing a parallel program is to break the problem into discrete "chunks" of work that can be distributed to multiple tasks. This is known as decomposition or partitioning.</a:t>
            </a:r>
          </a:p>
          <a:p>
            <a:r>
              <a:rPr lang="en-US" dirty="0"/>
              <a:t>There are two basic ways to partition computational work among parallel tasks: </a:t>
            </a:r>
            <a:r>
              <a:rPr lang="en-US" b="1" i="1" dirty="0"/>
              <a:t>domain decomposition</a:t>
            </a:r>
            <a:r>
              <a:rPr lang="en-US" dirty="0"/>
              <a:t> and </a:t>
            </a:r>
            <a:r>
              <a:rPr lang="en-US" b="1" i="1" dirty="0"/>
              <a:t>functional decomposition</a:t>
            </a:r>
            <a:r>
              <a:rPr lang="en-US" dirty="0"/>
              <a:t>.</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46</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smtClean="0"/>
              <a:t>Partitioning</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678633979"/>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In this type of partitioning, the data associated with a problem is decomposed. Each parallel task then works on a portion of the data.</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47</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b="0" dirty="0"/>
              <a:t> </a:t>
            </a:r>
            <a:r>
              <a:rPr lang="en-US" dirty="0"/>
              <a:t>Domain Decomposition</a:t>
            </a:r>
            <a:endParaRPr lang="en-US" dirty="0"/>
          </a:p>
        </p:txBody>
      </p:sp>
      <p:sp>
        <p:nvSpPr>
          <p:cNvPr id="6" name="Text Placeholder 5"/>
          <p:cNvSpPr>
            <a:spLocks noGrp="1"/>
          </p:cNvSpPr>
          <p:nvPr>
            <p:ph type="body" sz="quarter" idx="17"/>
          </p:nvPr>
        </p:nvSpPr>
        <p:spPr/>
        <p:txBody>
          <a:bodyPr/>
          <a:lstStyle/>
          <a:p>
            <a:endParaRPr lang="en-US"/>
          </a:p>
        </p:txBody>
      </p:sp>
      <p:pic>
        <p:nvPicPr>
          <p:cNvPr id="1026" name="Picture 2" descr="https://computing.llnl.gov/tutorials/parallel_comp/images/domain_decom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9784" y="3234513"/>
            <a:ext cx="5030574" cy="2800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777742"/>
      </p:ext>
    </p:extLst>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48</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b="0" dirty="0"/>
              <a:t>There are different ways to partition data</a:t>
            </a:r>
            <a:endParaRPr lang="en-US" dirty="0"/>
          </a:p>
        </p:txBody>
      </p:sp>
      <p:sp>
        <p:nvSpPr>
          <p:cNvPr id="6" name="Text Placeholder 5"/>
          <p:cNvSpPr>
            <a:spLocks noGrp="1"/>
          </p:cNvSpPr>
          <p:nvPr>
            <p:ph type="body" sz="quarter" idx="17"/>
          </p:nvPr>
        </p:nvSpPr>
        <p:spPr/>
        <p:txBody>
          <a:bodyPr/>
          <a:lstStyle/>
          <a:p>
            <a:endParaRPr lang="en-US"/>
          </a:p>
        </p:txBody>
      </p:sp>
      <p:pic>
        <p:nvPicPr>
          <p:cNvPr id="2050" name="Picture 2" descr="https://computing.llnl.gov/tutorials/parallel_comp/images/distributio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28" y="1977656"/>
            <a:ext cx="5642506" cy="4338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254882"/>
      </p:ext>
    </p:extLst>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In </a:t>
            </a:r>
            <a:r>
              <a:rPr lang="en-US" dirty="0"/>
              <a:t>this approach, the focus is on the computation that is to be performed rather than on the data manipulated by the computation. The problem is decomposed according to the work that must be done. Each task then performs a portion of the overall work</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49</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Functional Decomposition</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78919253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b="1" dirty="0"/>
              <a:t>Parallel programming models exist as an abstraction above hardware and memory architectures</a:t>
            </a:r>
            <a:r>
              <a:rPr lang="en-US" b="1" dirty="0" smtClean="0"/>
              <a:t>.</a:t>
            </a:r>
          </a:p>
          <a:p>
            <a:r>
              <a:rPr lang="en-US" dirty="0"/>
              <a:t>Although it might not seem apparent, these models are </a:t>
            </a:r>
            <a:r>
              <a:rPr lang="en-US" b="1" dirty="0"/>
              <a:t>NOT</a:t>
            </a:r>
            <a:r>
              <a:rPr lang="en-US" dirty="0"/>
              <a:t> specific to a particular type of machine or memory architecture. In fact, any of these models can (theoretically) be implemented on any underlying hardware. </a:t>
            </a:r>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smtClean="0"/>
              <a:t>Cont.</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413697963"/>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50</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3074" name="Picture 2" descr="https://computing.llnl.gov/tutorials/parallel_comp/images/functional_decom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08" y="1544494"/>
            <a:ext cx="7801070" cy="469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145487"/>
      </p:ext>
    </p:extLst>
  </p:cSld>
  <p:clrMapOvr>
    <a:masterClrMapping/>
  </p:clrMapOvr>
  <p:transition spd="slow">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Each program calculates the population of a given group, where each group's growth depends on that of its neighbors. As time progresses, each process calculates its current state, then exchanges information with the neighbor populations. All tasks then progress to calculate the state at the next time step.</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51</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Ecosystem Modeling</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530722177"/>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52</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4098" name="Picture 2" descr="https://computing.llnl.gov/tutorials/parallel_comp/images/functional_ex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96" y="2256925"/>
            <a:ext cx="7757805" cy="3023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174667"/>
      </p:ext>
    </p:extLst>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An audio signal data set is passed through four distinct computational filters. Each filter is a separate process. The first segment of data must pass through the first filter before progressing to the second. When it does, the second segment of data passes through the first filter. By the time the fourth segment of data is in the first filter, all four tasks are busy.</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53</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Signal Processing</a:t>
            </a:r>
            <a:r>
              <a:rPr lang="en-US" b="0" dirty="0"/>
              <a:t> </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257462465"/>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54</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5122" name="Picture 2" descr="https://computing.llnl.gov/tutorials/parallel_comp/images/functional_ex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47" y="2402527"/>
            <a:ext cx="8746468" cy="338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93503"/>
      </p:ext>
    </p:extLst>
  </p:cSld>
  <p:clrMapOvr>
    <a:masterClrMapping/>
  </p:clrMapOvr>
  <p:transition spd="slow">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Each model component can be thought of as a separate task. Arrows represent exchanges of data between components during computation: the atmosphere model generates wind velocity data that are used by the ocean model, the ocean model generates sea surface temperature data that are used by the atmosphere model, and so on.</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55</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Climate Modeling</a:t>
            </a:r>
            <a:r>
              <a:rPr lang="en-US" b="0" dirty="0"/>
              <a:t> </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4210002324"/>
      </p:ext>
    </p:extLst>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56</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6146" name="Picture 2" descr="https://computing.llnl.gov/tutorials/parallel_comp/images/functional_ex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128" y="1714372"/>
            <a:ext cx="6254039" cy="432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017888"/>
      </p:ext>
    </p:extLst>
  </p:cSld>
  <p:clrMapOvr>
    <a:masterClrMapping/>
  </p:clrMapOvr>
  <p:transition spd="slow">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20000"/>
          </a:bodyPr>
          <a:lstStyle/>
          <a:p>
            <a:r>
              <a:rPr lang="en-US" dirty="0"/>
              <a:t>The need for communications between tasks depends upon your problem:</a:t>
            </a:r>
          </a:p>
          <a:p>
            <a:r>
              <a:rPr lang="en-US" b="1" dirty="0"/>
              <a:t>You DON'T need communications</a:t>
            </a:r>
            <a:endParaRPr lang="en-US" dirty="0"/>
          </a:p>
          <a:p>
            <a:pPr lvl="1"/>
            <a:r>
              <a:rPr lang="en-US" dirty="0"/>
              <a:t>Some types of problems can be decomposed and executed in parallel with virtually no need for tasks to share data. For example, imagine an image processing operation where every pixel in a black and white image needs to have its color reversed. The image data can easily be distributed to multiple tasks that then act independently of each other to do their portion of the work.</a:t>
            </a:r>
          </a:p>
          <a:p>
            <a:pPr lvl="1"/>
            <a:r>
              <a:rPr lang="en-US" dirty="0"/>
              <a:t>These types of problems are often called </a:t>
            </a:r>
            <a:r>
              <a:rPr lang="en-US" b="1" i="1" dirty="0"/>
              <a:t>embarrassingly parallel</a:t>
            </a:r>
            <a:r>
              <a:rPr lang="en-US" dirty="0"/>
              <a:t> because they are so straight-forward. Very little inter-task communication is required.</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57</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Who Needs Communications?</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888510899"/>
      </p:ext>
    </p:extLst>
  </p:cSld>
  <p:clrMapOvr>
    <a:masterClrMapping/>
  </p:clrMapOvr>
  <p:transition spd="slow">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b="1" dirty="0"/>
              <a:t>You DO need </a:t>
            </a:r>
            <a:r>
              <a:rPr lang="en-US" b="1" dirty="0" err="1"/>
              <a:t>communications</a:t>
            </a:r>
            <a:r>
              <a:rPr lang="en-US" dirty="0" err="1"/>
              <a:t>Most</a:t>
            </a:r>
            <a:r>
              <a:rPr lang="en-US" dirty="0"/>
              <a:t> parallel applications are not quite so simple, and do require tasks to share data with each other. For example, a 3-D heat diffusion problem requires a task to know the temperatures calculated by the tasks that have neighboring data. Changes to neighboring data has a direct effect on that task's data.</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58</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smtClean="0"/>
              <a:t>Cont.</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80047084"/>
      </p:ext>
    </p:extLst>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65760" y="2173326"/>
            <a:ext cx="8326438" cy="4025490"/>
          </a:xfrm>
        </p:spPr>
        <p:txBody>
          <a:bodyPr>
            <a:normAutofit fontScale="92500"/>
          </a:bodyPr>
          <a:lstStyle/>
          <a:p>
            <a:r>
              <a:rPr lang="en-US" b="1" dirty="0"/>
              <a:t>Cost of </a:t>
            </a:r>
            <a:r>
              <a:rPr lang="en-US" b="1" dirty="0" smtClean="0"/>
              <a:t>communications</a:t>
            </a:r>
          </a:p>
          <a:p>
            <a:r>
              <a:rPr lang="en-US" b="1" dirty="0"/>
              <a:t>Latency vs. </a:t>
            </a:r>
            <a:r>
              <a:rPr lang="en-US" b="1" dirty="0" smtClean="0"/>
              <a:t>Bandwidth</a:t>
            </a:r>
          </a:p>
          <a:p>
            <a:r>
              <a:rPr lang="en-US" b="1" dirty="0"/>
              <a:t>Visibility of </a:t>
            </a:r>
            <a:r>
              <a:rPr lang="en-US" b="1" dirty="0" smtClean="0"/>
              <a:t>communications</a:t>
            </a:r>
          </a:p>
          <a:p>
            <a:r>
              <a:rPr lang="en-US" b="1" dirty="0"/>
              <a:t>Synchronous vs. asynchronous </a:t>
            </a:r>
            <a:r>
              <a:rPr lang="en-US" b="1" dirty="0" smtClean="0"/>
              <a:t>communications</a:t>
            </a:r>
          </a:p>
          <a:p>
            <a:r>
              <a:rPr lang="en-US" b="1" dirty="0"/>
              <a:t>Scope of </a:t>
            </a:r>
            <a:r>
              <a:rPr lang="en-US" b="1" dirty="0" smtClean="0"/>
              <a:t>communications</a:t>
            </a:r>
          </a:p>
          <a:p>
            <a:r>
              <a:rPr lang="en-US" b="1" dirty="0"/>
              <a:t>Efficiency of </a:t>
            </a:r>
            <a:r>
              <a:rPr lang="en-US" b="1" dirty="0" smtClean="0"/>
              <a:t>communications</a:t>
            </a:r>
          </a:p>
          <a:p>
            <a:r>
              <a:rPr lang="en-US" b="1" dirty="0"/>
              <a:t>Overhead and Complexity</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59</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smtClean="0"/>
              <a:t>Factors to consider when </a:t>
            </a:r>
            <a:r>
              <a:rPr lang="en-US" dirty="0"/>
              <a:t>designing </a:t>
            </a:r>
            <a:r>
              <a:rPr lang="en-US" dirty="0" smtClean="0"/>
              <a:t>program's </a:t>
            </a:r>
            <a:r>
              <a:rPr lang="en-US" dirty="0"/>
              <a:t>inter-task </a:t>
            </a:r>
            <a:r>
              <a:rPr lang="en-US" dirty="0" smtClean="0"/>
              <a:t>communications:</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720037006"/>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Kendall Square Research (KSR) ALLCACHE approach. Machine memory was physically distributed across networked machines, but appeared to the user as a single shared memory global address space. Generically, this approach is referred to as "virtual shared memory"</a:t>
            </a:r>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6</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SHARED memory model on a DISTRIBUTED memory machine</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756508758"/>
      </p:ext>
    </p:extLst>
  </p:cSld>
  <p:clrMapOvr>
    <a:masterClrMapping/>
  </p:clrMapOvr>
  <p:transition spd="slow">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20000"/>
          </a:bodyPr>
          <a:lstStyle/>
          <a:p>
            <a:r>
              <a:rPr lang="en-US" dirty="0"/>
              <a:t>Inter-task communication virtually always implies overhead.</a:t>
            </a:r>
          </a:p>
          <a:p>
            <a:r>
              <a:rPr lang="en-US" dirty="0"/>
              <a:t>Machine cycles and resources that could be used for computation are instead used to package and transmit data.</a:t>
            </a:r>
          </a:p>
          <a:p>
            <a:r>
              <a:rPr lang="en-US" dirty="0"/>
              <a:t>Communications frequently require some type of synchronization between tasks, which can result in tasks spending time "waiting" instead of doing work.</a:t>
            </a:r>
          </a:p>
          <a:p>
            <a:r>
              <a:rPr lang="en-US" dirty="0"/>
              <a:t>Competing communication traffic can saturate the available network bandwidth, further aggravating performance problems</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60</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Cost of communications</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763675060"/>
      </p:ext>
    </p:extLst>
  </p:cSld>
  <p:clrMapOvr>
    <a:masterClrMapping/>
  </p:clrMapOvr>
  <p:transition spd="slow">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10000"/>
          </a:bodyPr>
          <a:lstStyle/>
          <a:p>
            <a:r>
              <a:rPr lang="en-US" b="1" i="1" dirty="0"/>
              <a:t>latency</a:t>
            </a:r>
            <a:r>
              <a:rPr lang="en-US" dirty="0"/>
              <a:t> is the time it takes to send a minimal (0 byte) message from point A to point B. Commonly expressed as microseconds.</a:t>
            </a:r>
          </a:p>
          <a:p>
            <a:r>
              <a:rPr lang="en-US" b="1" i="1" dirty="0"/>
              <a:t>bandwidth</a:t>
            </a:r>
            <a:r>
              <a:rPr lang="en-US" dirty="0"/>
              <a:t> is the amount of data that can be communicated per unit of time. Commonly expressed as megabytes/sec or gigabytes/sec.</a:t>
            </a:r>
          </a:p>
          <a:p>
            <a:r>
              <a:rPr lang="en-US" dirty="0"/>
              <a:t>Sending many small messages can cause latency to dominate communication overheads. Often it is more efficient to package small messages into a larger message, thus increasing the effective communications bandwidth.</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61</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Latency vs. Bandwidth</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783919940"/>
      </p:ext>
    </p:extLst>
  </p:cSld>
  <p:clrMapOvr>
    <a:masterClrMapping/>
  </p:clrMapOvr>
  <p:transition spd="slow">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With the Message Passing Model, communications are explicit and generally quite visible and under the control of the programmer.</a:t>
            </a:r>
          </a:p>
          <a:p>
            <a:r>
              <a:rPr lang="en-US" dirty="0"/>
              <a:t>With the Data Parallel Model, communications often occur transparently to the programmer, particularly on distributed memory architectures. The programmer may not even be able to know exactly how inter-task communications are being accomplished.</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62</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Visibility of communications</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939150952"/>
      </p:ext>
    </p:extLst>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65760" y="2077790"/>
            <a:ext cx="8326438" cy="4025490"/>
          </a:xfrm>
        </p:spPr>
        <p:txBody>
          <a:bodyPr>
            <a:normAutofit fontScale="62500" lnSpcReduction="20000"/>
          </a:bodyPr>
          <a:lstStyle/>
          <a:p>
            <a:r>
              <a:rPr lang="en-US" dirty="0"/>
              <a:t>Synchronous communications require some type of "handshaking" between tasks that are sharing data. This can be explicitly structured in code by the programmer, or it may happen at a lower level unknown to the programmer.</a:t>
            </a:r>
          </a:p>
          <a:p>
            <a:r>
              <a:rPr lang="en-US" dirty="0"/>
              <a:t>Synchronous communications are often referred to as </a:t>
            </a:r>
            <a:r>
              <a:rPr lang="en-US" b="1" i="1" dirty="0"/>
              <a:t>blocking</a:t>
            </a:r>
            <a:r>
              <a:rPr lang="en-US" dirty="0"/>
              <a:t> communications since other work must wait until the communications have completed.</a:t>
            </a:r>
          </a:p>
          <a:p>
            <a:r>
              <a:rPr lang="en-US" dirty="0"/>
              <a:t>Asynchronous communications allow tasks to transfer data independently from one another. For example, task 1 can prepare and send a message to task 2, and then immediately begin doing other work. When task 2 actually receives the data doesn't matter.</a:t>
            </a:r>
          </a:p>
          <a:p>
            <a:r>
              <a:rPr lang="en-US" dirty="0"/>
              <a:t>Asynchronous communications are often referred to as </a:t>
            </a:r>
            <a:r>
              <a:rPr lang="en-US" b="1" i="1" dirty="0"/>
              <a:t>non-blocking</a:t>
            </a:r>
            <a:r>
              <a:rPr lang="en-US" dirty="0"/>
              <a:t> communications since other work can be done while the communications are taking place.</a:t>
            </a:r>
          </a:p>
          <a:p>
            <a:r>
              <a:rPr lang="en-US" dirty="0"/>
              <a:t>Interleaving computation with communication is the single greatest benefit for using asynchronous communications.</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63</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Synchronous vs. asynchronous communications</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939043385"/>
      </p:ext>
    </p:extLst>
  </p:cSld>
  <p:clrMapOvr>
    <a:masterClrMapping/>
  </p:clrMapOvr>
  <p:transition spd="slow">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10000"/>
          </a:bodyPr>
          <a:lstStyle/>
          <a:p>
            <a:r>
              <a:rPr lang="en-US" dirty="0"/>
              <a:t>Knowing which tasks must communicate with each other is critical during the design stage of a parallel code. Both of the two </a:t>
            </a:r>
            <a:r>
              <a:rPr lang="en-US" dirty="0" err="1"/>
              <a:t>scopings</a:t>
            </a:r>
            <a:r>
              <a:rPr lang="en-US" dirty="0"/>
              <a:t> described below can be implemented synchronously or asynchronously.</a:t>
            </a:r>
          </a:p>
          <a:p>
            <a:r>
              <a:rPr lang="en-US" b="1" i="1" dirty="0"/>
              <a:t>Point-to-point</a:t>
            </a:r>
            <a:r>
              <a:rPr lang="en-US" dirty="0"/>
              <a:t> - involves two tasks with one task acting as the sender/producer of data, and the other acting as the receiver/consumer.</a:t>
            </a:r>
          </a:p>
          <a:p>
            <a:r>
              <a:rPr lang="en-US" b="1" i="1" dirty="0"/>
              <a:t>Collective</a:t>
            </a:r>
            <a:r>
              <a:rPr lang="en-US" dirty="0"/>
              <a:t> - involves data sharing between more than two tasks, which are often specified as being members in a common group, or collective. Some common variations (there are more):</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64</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Scope of communications</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071922010"/>
      </p:ext>
    </p:extLst>
  </p:cSld>
  <p:clrMapOvr>
    <a:masterClrMapping/>
  </p:clrMapOvr>
  <p:transition spd="slow">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65</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7170" name="Picture 2" descr="https://computing.llnl.gov/tutorials/parallel_comp/images/collective_com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787" y="1698012"/>
            <a:ext cx="6619875" cy="43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069447"/>
      </p:ext>
    </p:extLst>
  </p:cSld>
  <p:clrMapOvr>
    <a:masterClrMapping/>
  </p:clrMapOvr>
  <p:transition spd="slow">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85000" lnSpcReduction="20000"/>
          </a:bodyPr>
          <a:lstStyle/>
          <a:p>
            <a:r>
              <a:rPr lang="en-US" dirty="0"/>
              <a:t>Very often, the programmer will have a choice with regard to factors that can affect communications performance. Only a few are mentioned here.</a:t>
            </a:r>
          </a:p>
          <a:p>
            <a:r>
              <a:rPr lang="en-US" dirty="0"/>
              <a:t>Which implementation for a given model should be used? Using the Message Passing Model as an example, one MPI implementation may be faster on a given hardware platform than another.</a:t>
            </a:r>
          </a:p>
          <a:p>
            <a:r>
              <a:rPr lang="en-US" dirty="0"/>
              <a:t>What type of communication operations should be used? As mentioned previously, asynchronous communication operations can improve overall program performance.</a:t>
            </a:r>
          </a:p>
          <a:p>
            <a:r>
              <a:rPr lang="en-US" dirty="0"/>
              <a:t>Network media - some platforms may offer more than one network for communications. Which one is best?</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66</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Efficiency of communications</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786531873"/>
      </p:ext>
    </p:extLst>
  </p:cSld>
  <p:clrMapOvr>
    <a:masterClrMapping/>
  </p:clrMapOvr>
  <p:transition spd="slow">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67</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Overhead and Complexity</a:t>
            </a:r>
            <a:endParaRPr lang="en-US" dirty="0"/>
          </a:p>
        </p:txBody>
      </p:sp>
      <p:sp>
        <p:nvSpPr>
          <p:cNvPr id="6" name="Text Placeholder 5"/>
          <p:cNvSpPr>
            <a:spLocks noGrp="1"/>
          </p:cNvSpPr>
          <p:nvPr>
            <p:ph type="body" sz="quarter" idx="17"/>
          </p:nvPr>
        </p:nvSpPr>
        <p:spPr/>
        <p:txBody>
          <a:bodyPr/>
          <a:lstStyle/>
          <a:p>
            <a:endParaRPr lang="en-US"/>
          </a:p>
        </p:txBody>
      </p:sp>
      <p:pic>
        <p:nvPicPr>
          <p:cNvPr id="8194" name="Picture 2" descr="https://computing.llnl.gov/tutorials/parallel_comp/images/helloWorldParallelCallgrap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48" y="2023198"/>
            <a:ext cx="7237341" cy="393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78778"/>
      </p:ext>
    </p:extLst>
  </p:cSld>
  <p:clrMapOvr>
    <a:masterClrMapping/>
  </p:clrMapOvr>
  <p:transition spd="slow">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Managing the sequence of work and the tasks performing it is a critical design consideration for most parallel programs.</a:t>
            </a:r>
          </a:p>
          <a:p>
            <a:r>
              <a:rPr lang="en-US" dirty="0"/>
              <a:t>Can be a significant factor in program performance (or lack of it)</a:t>
            </a:r>
          </a:p>
          <a:p>
            <a:r>
              <a:rPr lang="en-US" dirty="0"/>
              <a:t>Often requires "serialization" of segments of the program.</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68</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smtClean="0"/>
              <a:t>Synchronization</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30166387"/>
      </p:ext>
    </p:extLst>
  </p:cSld>
  <p:clrMapOvr>
    <a:masterClrMapping/>
  </p:clrMapOvr>
  <p:transition spd="slow">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b="1" dirty="0" smtClean="0"/>
              <a:t>Barrier</a:t>
            </a:r>
          </a:p>
          <a:p>
            <a:r>
              <a:rPr lang="en-US" b="1" dirty="0"/>
              <a:t>Lock / </a:t>
            </a:r>
            <a:r>
              <a:rPr lang="en-US" b="1" dirty="0" smtClean="0"/>
              <a:t>semaphore</a:t>
            </a:r>
          </a:p>
          <a:p>
            <a:r>
              <a:rPr lang="en-US" b="1" dirty="0"/>
              <a:t>Synchronous communication operations</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69</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Types of Synchronization</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98123041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7</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2050" name="Picture 2" descr="https://computing.llnl.gov/tutorials/parallel_comp/images/modelAbstra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947" y="2310948"/>
            <a:ext cx="6969610" cy="3257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152132"/>
      </p:ext>
    </p:extLst>
  </p:cSld>
  <p:clrMapOvr>
    <a:masterClrMapping/>
  </p:clrMapOvr>
  <p:transition spd="slow">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lnSpcReduction="10000"/>
          </a:bodyPr>
          <a:lstStyle/>
          <a:p>
            <a:r>
              <a:rPr lang="en-US" dirty="0"/>
              <a:t>Usually implies that all tasks are involved</a:t>
            </a:r>
          </a:p>
          <a:p>
            <a:r>
              <a:rPr lang="en-US" dirty="0"/>
              <a:t>Each task performs its work until it reaches the barrier. It then stops, or "blocks".</a:t>
            </a:r>
          </a:p>
          <a:p>
            <a:r>
              <a:rPr lang="en-US" dirty="0"/>
              <a:t>When the last task reaches the barrier, all tasks are synchronized.</a:t>
            </a:r>
          </a:p>
          <a:p>
            <a:r>
              <a:rPr lang="en-US" dirty="0"/>
              <a:t>What happens from here varies. Often, a serial section of work must be done. In other cases, the tasks are automatically released to continue their work.</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70</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Barrier</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03716949"/>
      </p:ext>
    </p:extLst>
  </p:cSld>
  <p:clrMapOvr>
    <a:masterClrMapping/>
  </p:clrMapOvr>
  <p:transition spd="slow">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10000"/>
          </a:bodyPr>
          <a:lstStyle/>
          <a:p>
            <a:r>
              <a:rPr lang="en-US" dirty="0"/>
              <a:t>Can involve any number of tasks</a:t>
            </a:r>
          </a:p>
          <a:p>
            <a:r>
              <a:rPr lang="en-US" dirty="0"/>
              <a:t>Typically used to serialize (protect) access to global data or a section of code. Only one task at a time may use (own) the lock / semaphore / flag.</a:t>
            </a:r>
          </a:p>
          <a:p>
            <a:r>
              <a:rPr lang="en-US" dirty="0"/>
              <a:t>The first task to acquire the lock "sets" it. This task can then safely (serially) access the protected data or code.</a:t>
            </a:r>
          </a:p>
          <a:p>
            <a:r>
              <a:rPr lang="en-US" dirty="0"/>
              <a:t>Other tasks can attempt to acquire the lock but must wait until the task that owns the lock releases it.</a:t>
            </a:r>
          </a:p>
          <a:p>
            <a:r>
              <a:rPr lang="en-US" dirty="0"/>
              <a:t>Can be blocking or non-blocking</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71</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Lock / semaphore</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851151314"/>
      </p:ext>
    </p:extLst>
  </p:cSld>
  <p:clrMapOvr>
    <a:masterClrMapping/>
  </p:clrMapOvr>
  <p:transition spd="slow">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Involves only those tasks executing a communication operation</a:t>
            </a:r>
          </a:p>
          <a:p>
            <a:r>
              <a:rPr lang="en-US" dirty="0"/>
              <a:t>When a task performs a communication operation, some form of coordination is required with the other task(s) participating in the communication. For example, before a task can perform a send operation, it must first receive an acknowledgment from the receiving task that it is OK to send.</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72</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Synchronous communication operations</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434574052"/>
      </p:ext>
    </p:extLst>
  </p:cSld>
  <p:clrMapOvr>
    <a:masterClrMapping/>
  </p:clrMapOvr>
  <p:transition spd="slow">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A </a:t>
            </a:r>
            <a:r>
              <a:rPr lang="en-US" b="1" i="1" dirty="0"/>
              <a:t>dependence</a:t>
            </a:r>
            <a:r>
              <a:rPr lang="en-US" dirty="0"/>
              <a:t> exists between program statements when the order of statement execution affects the results of the program.</a:t>
            </a:r>
          </a:p>
          <a:p>
            <a:r>
              <a:rPr lang="en-US" dirty="0"/>
              <a:t>A </a:t>
            </a:r>
            <a:r>
              <a:rPr lang="en-US" b="1" i="1" dirty="0"/>
              <a:t>data dependence</a:t>
            </a:r>
            <a:r>
              <a:rPr lang="en-US" dirty="0"/>
              <a:t> results from multiple use of the same location(s) in storage by different tasks.</a:t>
            </a:r>
          </a:p>
          <a:p>
            <a:r>
              <a:rPr lang="en-US" dirty="0"/>
              <a:t>Dependencies are important to parallel programming because they are one of the primary inhibitors to parallelism.</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73</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Data </a:t>
            </a:r>
            <a:r>
              <a:rPr lang="en-US" dirty="0" smtClean="0"/>
              <a:t>Dependencies</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747197376"/>
      </p:ext>
    </p:extLst>
  </p:cSld>
  <p:clrMapOvr>
    <a:masterClrMapping/>
  </p:clrMapOvr>
  <p:transition spd="slow">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77500" lnSpcReduction="20000"/>
          </a:bodyPr>
          <a:lstStyle/>
          <a:p>
            <a:r>
              <a:rPr lang="en-US" b="1" dirty="0"/>
              <a:t>DO 500 J = MYSTART,MYEND </a:t>
            </a:r>
            <a:endParaRPr lang="en-US" b="1" dirty="0" smtClean="0"/>
          </a:p>
          <a:p>
            <a:pPr marL="411162" lvl="1" indent="0">
              <a:buNone/>
            </a:pPr>
            <a:r>
              <a:rPr lang="en-US" b="1" dirty="0" smtClean="0"/>
              <a:t>          A(J</a:t>
            </a:r>
            <a:r>
              <a:rPr lang="en-US" b="1" dirty="0"/>
              <a:t>) = A(J-1) * 2.0 </a:t>
            </a:r>
            <a:endParaRPr lang="en-US" b="1" dirty="0" smtClean="0"/>
          </a:p>
          <a:p>
            <a:pPr marL="411162" lvl="1" indent="0">
              <a:buNone/>
            </a:pPr>
            <a:r>
              <a:rPr lang="en-US" b="1" dirty="0" smtClean="0"/>
              <a:t>500 CONTINUE</a:t>
            </a:r>
          </a:p>
          <a:p>
            <a:r>
              <a:rPr lang="en-US" dirty="0"/>
              <a:t>The value of A(J-1) must be computed before the value of A(J), therefore A(J) exhibits a data dependency on A(J-1). Parallelism is inhibited.</a:t>
            </a:r>
          </a:p>
          <a:p>
            <a:r>
              <a:rPr lang="en-US" dirty="0"/>
              <a:t>If Task 2 has A(J) and task 1 has A(J-1), computing the correct value of A(J) necessitates:</a:t>
            </a:r>
          </a:p>
          <a:p>
            <a:r>
              <a:rPr lang="en-US" dirty="0"/>
              <a:t>Distributed memory architecture - task 2 must obtain the value of A(J-1) from task 1 after task 1 finishes its computation</a:t>
            </a:r>
          </a:p>
          <a:p>
            <a:r>
              <a:rPr lang="en-US" dirty="0"/>
              <a:t>Shared memory architecture - task 2 must read A(J-1) after task 1 updates it</a:t>
            </a:r>
          </a:p>
          <a:p>
            <a:pPr marL="411162" lvl="1" indent="0">
              <a:buNone/>
            </a:pP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74</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Loop carried data dependence</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756379490"/>
      </p:ext>
    </p:extLst>
  </p:cSld>
  <p:clrMapOvr>
    <a:masterClrMapping/>
  </p:clrMapOvr>
  <p:transition spd="slow">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85000" lnSpcReduction="20000"/>
          </a:bodyPr>
          <a:lstStyle/>
          <a:p>
            <a:endParaRPr lang="en-US" dirty="0" smtClean="0"/>
          </a:p>
          <a:p>
            <a:endParaRPr lang="en-US" dirty="0"/>
          </a:p>
          <a:p>
            <a:endParaRPr lang="en-US" dirty="0" smtClean="0"/>
          </a:p>
          <a:p>
            <a:r>
              <a:rPr lang="en-US" dirty="0" smtClean="0"/>
              <a:t>As </a:t>
            </a:r>
            <a:r>
              <a:rPr lang="en-US" dirty="0"/>
              <a:t>with the previous example, parallelism is inhibited. The value of Y is dependent on:</a:t>
            </a:r>
          </a:p>
          <a:p>
            <a:pPr lvl="1"/>
            <a:r>
              <a:rPr lang="en-US" dirty="0"/>
              <a:t>Distributed memory architecture - if or when the value of X is communicated between the tasks.</a:t>
            </a:r>
          </a:p>
          <a:p>
            <a:pPr lvl="1"/>
            <a:r>
              <a:rPr lang="en-US" dirty="0"/>
              <a:t>Shared memory architecture - which task last stores the value of X.</a:t>
            </a:r>
          </a:p>
          <a:p>
            <a:r>
              <a:rPr lang="en-US" dirty="0"/>
              <a:t>Although all data dependencies are important to identify when designing parallel programs, loop carried dependencies are particularly important since loops are possibly the most common target of parallelization efforts.</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75</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Loop independent data dependence</a:t>
            </a:r>
            <a:endParaRPr lang="en-US" dirty="0"/>
          </a:p>
        </p:txBody>
      </p:sp>
      <p:sp>
        <p:nvSpPr>
          <p:cNvPr id="6" name="Text Placeholder 5"/>
          <p:cNvSpPr>
            <a:spLocks noGrp="1"/>
          </p:cNvSpPr>
          <p:nvPr>
            <p:ph type="body" sz="quarter" idx="17"/>
          </p:nvPr>
        </p:nvSpPr>
        <p:spPr/>
        <p:txBody>
          <a:bodyPr/>
          <a:lstStyle/>
          <a:p>
            <a:endParaRPr lang="en-US"/>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306" y="1841055"/>
            <a:ext cx="2228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606597"/>
      </p:ext>
    </p:extLst>
  </p:cSld>
  <p:clrMapOvr>
    <a:masterClrMapping/>
  </p:clrMapOvr>
  <p:transition spd="slow">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Distributed memory architectures - communicate required data at synchronization points.</a:t>
            </a:r>
          </a:p>
          <a:p>
            <a:r>
              <a:rPr lang="en-US" dirty="0"/>
              <a:t>Shared memory architectures -synchronize read/write operations between tasks.</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76</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b="0" dirty="0"/>
              <a:t> </a:t>
            </a:r>
            <a:r>
              <a:rPr lang="en-US" dirty="0"/>
              <a:t>How to Handle Data Dependencies</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578040797"/>
      </p:ext>
    </p:extLst>
  </p:cSld>
  <p:clrMapOvr>
    <a:masterClrMapping/>
  </p:clrMapOvr>
  <p:transition spd="slow">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Load balancing refers to the practice of distributing approximately equal amounts of work among tasks so that </a:t>
            </a:r>
            <a:r>
              <a:rPr lang="en-US" b="1" i="1" dirty="0"/>
              <a:t>all</a:t>
            </a:r>
            <a:r>
              <a:rPr lang="en-US" dirty="0"/>
              <a:t> tasks are kept busy </a:t>
            </a:r>
            <a:r>
              <a:rPr lang="en-US" b="1" i="1" dirty="0"/>
              <a:t>all</a:t>
            </a:r>
            <a:r>
              <a:rPr lang="en-US" dirty="0"/>
              <a:t> of the time. It can be considered a minimization of task idle time.</a:t>
            </a:r>
          </a:p>
          <a:p>
            <a:r>
              <a:rPr lang="en-US" dirty="0"/>
              <a:t>Load balancing is important to parallel programs for performance reasons. For example, if all tasks are subject to a barrier synchronization point, the slowest task will determine the overall performance.</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77</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Load </a:t>
            </a:r>
            <a:r>
              <a:rPr lang="en-US" dirty="0" smtClean="0"/>
              <a:t>Balancing</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120550665"/>
      </p:ext>
    </p:extLst>
  </p:cSld>
  <p:clrMapOvr>
    <a:masterClrMapping/>
  </p:clrMapOvr>
  <p:transition spd="slow">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b="1" dirty="0"/>
              <a:t>Equally partition the work each task </a:t>
            </a:r>
            <a:r>
              <a:rPr lang="en-US" b="1" dirty="0" smtClean="0"/>
              <a:t>receives</a:t>
            </a:r>
          </a:p>
          <a:p>
            <a:r>
              <a:rPr lang="en-US" b="1" dirty="0"/>
              <a:t>Use dynamic work assignment</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78</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How to Achieve Load Balance</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77406593"/>
      </p:ext>
    </p:extLst>
  </p:cSld>
  <p:clrMapOvr>
    <a:masterClrMapping/>
  </p:clrMapOvr>
  <p:transition spd="slow">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a:bodyPr>
          <a:lstStyle/>
          <a:p>
            <a:r>
              <a:rPr lang="en-US" dirty="0"/>
              <a:t>For array/matrix operations where each task performs similar work, evenly distribute the data set among the tasks.</a:t>
            </a:r>
          </a:p>
          <a:p>
            <a:r>
              <a:rPr lang="en-US" dirty="0"/>
              <a:t>For loop iterations where the work done in each iteration is similar, evenly distribute the iterations across the tasks.</a:t>
            </a:r>
          </a:p>
          <a:p>
            <a:r>
              <a:rPr lang="en-US" dirty="0"/>
              <a:t>If a heterogeneous mix of machines with varying performance characteristics are being used, be sure to use some type of performance analysis tool to detect any load imbalances. Adjust work accordingly.</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79</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normAutofit fontScale="90000"/>
          </a:bodyPr>
          <a:lstStyle/>
          <a:p>
            <a:r>
              <a:rPr lang="en-US" dirty="0"/>
              <a:t>Equally partition the work each task receives</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311912735"/>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Message Passing Interface (MPI) on SGI Origin 2000. The SGI Origin 2000 employed the CC-NUMA type of shared memory architecture, where every task has direct access to global address space spread across all machines. However, the ability to send and receive messages using MPI, as is commonly done over a network of distributed memory machines, was implemented and commonly used.</a:t>
            </a:r>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8</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DISTRIBUTED memory model on a SHARED memory machine</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771851888"/>
      </p:ext>
    </p:extLst>
  </p:cSld>
  <p:clrMapOvr>
    <a:masterClrMapping/>
  </p:clrMapOvr>
  <p:transition spd="slow">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70000" lnSpcReduction="20000"/>
          </a:bodyPr>
          <a:lstStyle/>
          <a:p>
            <a:r>
              <a:rPr lang="en-US" dirty="0" smtClean="0"/>
              <a:t>Certain </a:t>
            </a:r>
            <a:r>
              <a:rPr lang="en-US" dirty="0"/>
              <a:t>classes of problems result in load imbalances even if data is evenly distributed among tasks:</a:t>
            </a:r>
          </a:p>
          <a:p>
            <a:pPr lvl="2"/>
            <a:r>
              <a:rPr lang="en-US" dirty="0"/>
              <a:t>Sparse arrays - some tasks will have actual data to work on while others have mostly "zeros".</a:t>
            </a:r>
          </a:p>
          <a:p>
            <a:pPr lvl="2"/>
            <a:r>
              <a:rPr lang="en-US" dirty="0"/>
              <a:t>Adaptive grid methods - some tasks may need to refine their mesh while others don't.</a:t>
            </a:r>
          </a:p>
          <a:p>
            <a:pPr lvl="2"/>
            <a:r>
              <a:rPr lang="en-US" i="1" dirty="0"/>
              <a:t>N</a:t>
            </a:r>
            <a:r>
              <a:rPr lang="en-US" dirty="0"/>
              <a:t>-body simulations - where some particles may migrate to/from their original task domain to another task's; where the particles owned by some tasks require more work than those owned by other tasks.</a:t>
            </a:r>
          </a:p>
          <a:p>
            <a:r>
              <a:rPr lang="en-US" dirty="0"/>
              <a:t>When the amount of work each task will perform is intentionally variable, or is unable to be predicted, it may be helpful to use a </a:t>
            </a:r>
            <a:r>
              <a:rPr lang="en-US" b="1" i="1" dirty="0"/>
              <a:t>scheduler - task pool</a:t>
            </a:r>
            <a:r>
              <a:rPr lang="en-US" dirty="0"/>
              <a:t> approach. As each task finishes its work, it queues to get a new piece of work.</a:t>
            </a:r>
          </a:p>
          <a:p>
            <a:r>
              <a:rPr lang="en-US" dirty="0"/>
              <a:t>It may become necessary to design an algorithm which detects and handles load imbalances as they occur dynamically within the code</a:t>
            </a:r>
            <a:r>
              <a:rPr lang="en-US" dirty="0" smtClean="0"/>
              <a:t>.</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80</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Use dynamic work assignment</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00658008"/>
      </p:ext>
    </p:extLst>
  </p:cSld>
  <p:clrMapOvr>
    <a:masterClrMapping/>
  </p:clrMapOvr>
  <p:transition spd="slow">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b="1" dirty="0"/>
              <a:t>Computation / Communication Ratio:</a:t>
            </a:r>
            <a:endParaRPr lang="en-US" dirty="0"/>
          </a:p>
          <a:p>
            <a:r>
              <a:rPr lang="en-US" dirty="0"/>
              <a:t>In parallel computing, granularity is a qualitative measure of the ratio of computation to communication.</a:t>
            </a:r>
          </a:p>
          <a:p>
            <a:r>
              <a:rPr lang="en-US" dirty="0"/>
              <a:t>Periods of computation are typically separated from periods of communication by synchronization events.</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81</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smtClean="0"/>
              <a:t>Granularity</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254932623"/>
      </p:ext>
    </p:extLst>
  </p:cSld>
  <p:clrMapOvr>
    <a:masterClrMapping/>
  </p:clrMapOvr>
  <p:transition spd="slow">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a:bodyPr>
          <a:lstStyle/>
          <a:p>
            <a:r>
              <a:rPr lang="en-US" dirty="0"/>
              <a:t>Relatively small amounts of computational work are done between communication events</a:t>
            </a:r>
          </a:p>
          <a:p>
            <a:r>
              <a:rPr lang="en-US" dirty="0"/>
              <a:t>Low computation to communication ratio</a:t>
            </a:r>
          </a:p>
          <a:p>
            <a:r>
              <a:rPr lang="en-US" dirty="0"/>
              <a:t>Facilitates load balancing</a:t>
            </a:r>
          </a:p>
          <a:p>
            <a:r>
              <a:rPr lang="en-US" dirty="0"/>
              <a:t>Implies high communication overhead and less opportunity for performance enhancement</a:t>
            </a:r>
          </a:p>
          <a:p>
            <a:r>
              <a:rPr lang="en-US" dirty="0"/>
              <a:t>If granularity is too fine it is possible that the overhead required for communications and synchronization between tasks takes longer than the computation</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82</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Fine-grain Parallelism</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124700851"/>
      </p:ext>
    </p:extLst>
  </p:cSld>
  <p:clrMapOvr>
    <a:masterClrMapping/>
  </p:clrMapOvr>
  <p:transition spd="slow">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Relatively large amounts of computational work are done between communication/synchronization events</a:t>
            </a:r>
          </a:p>
          <a:p>
            <a:r>
              <a:rPr lang="en-US" dirty="0"/>
              <a:t>High computation to communication ratio</a:t>
            </a:r>
          </a:p>
          <a:p>
            <a:r>
              <a:rPr lang="en-US" dirty="0"/>
              <a:t>Implies more opportunity for performance increase</a:t>
            </a:r>
          </a:p>
          <a:p>
            <a:r>
              <a:rPr lang="en-US" dirty="0"/>
              <a:t>Harder to load balance efficiently</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83</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Coarse-grain Parallelism</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292622498"/>
      </p:ext>
    </p:extLst>
  </p:cSld>
  <p:clrMapOvr>
    <a:masterClrMapping/>
  </p:clrMapOvr>
  <p:transition spd="slow">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84</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10242" name="Picture 2" descr="https://computing.llnl.gov/tutorials/parallel_comp/images/granularity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56" y="2969478"/>
            <a:ext cx="276225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computing.llnl.gov/tutorials/parallel_comp/images/granularity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3485" y="2969478"/>
            <a:ext cx="276225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945981"/>
      </p:ext>
    </p:extLst>
  </p:cSld>
  <p:clrMapOvr>
    <a:masterClrMapping/>
  </p:clrMapOvr>
  <p:transition spd="slow">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The most efficient granularity is dependent on the algorithm and the hardware environment in which it runs.</a:t>
            </a:r>
          </a:p>
          <a:p>
            <a:r>
              <a:rPr lang="en-US" dirty="0"/>
              <a:t>In most cases the overhead associated with communications and synchronization is high relative to execution speed so it is advantageous to have coarse granularity.</a:t>
            </a:r>
          </a:p>
          <a:p>
            <a:r>
              <a:rPr lang="en-US" dirty="0"/>
              <a:t>Fine-grain parallelism can help reduce overheads due to load imbalance.</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85</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Which is Best?</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380801212"/>
      </p:ext>
    </p:extLst>
  </p:cSld>
  <p:clrMapOvr>
    <a:masterClrMapping/>
  </p:clrMapOvr>
  <p:transition spd="slow">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77500" lnSpcReduction="20000"/>
          </a:bodyPr>
          <a:lstStyle/>
          <a:p>
            <a:r>
              <a:rPr lang="en-US" dirty="0"/>
              <a:t>I/O operations are generally regarded as inhibitors to parallelism.</a:t>
            </a:r>
          </a:p>
          <a:p>
            <a:r>
              <a:rPr lang="en-US" dirty="0"/>
              <a:t>I/O operations require orders of magnitude more time than memory operations.</a:t>
            </a:r>
          </a:p>
          <a:p>
            <a:r>
              <a:rPr lang="en-US" dirty="0"/>
              <a:t>Parallel I/O systems may be immature or not available for all platforms.</a:t>
            </a:r>
          </a:p>
          <a:p>
            <a:r>
              <a:rPr lang="en-US" dirty="0"/>
              <a:t>In an environment where all tasks see the same file space, write operations can result in file overwriting.</a:t>
            </a:r>
          </a:p>
          <a:p>
            <a:r>
              <a:rPr lang="en-US" dirty="0"/>
              <a:t>Read operations can be affected by the file server's ability to handle multiple read requests at the same time.</a:t>
            </a:r>
          </a:p>
          <a:p>
            <a:r>
              <a:rPr lang="en-US" dirty="0"/>
              <a:t>I/O that must be conducted over the network (NFS, non-local) can cause severe bottlenecks and even crash file servers.</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86</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smtClean="0"/>
              <a:t>I/O </a:t>
            </a:r>
            <a:r>
              <a:rPr lang="en-US" dirty="0"/>
              <a:t>The Bad News</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127231522"/>
      </p:ext>
    </p:extLst>
  </p:cSld>
  <p:clrMapOvr>
    <a:masterClrMapping/>
  </p:clrMapOvr>
  <p:transition spd="slow">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10000"/>
          </a:bodyPr>
          <a:lstStyle/>
          <a:p>
            <a:r>
              <a:rPr lang="en-US" dirty="0"/>
              <a:t>Parallel file systems are available. For </a:t>
            </a:r>
            <a:r>
              <a:rPr lang="en-US" dirty="0" err="1"/>
              <a:t>example:GPFS</a:t>
            </a:r>
            <a:r>
              <a:rPr lang="en-US" dirty="0"/>
              <a:t>: General Parallel File System (IBM)</a:t>
            </a:r>
          </a:p>
          <a:p>
            <a:r>
              <a:rPr lang="en-US" dirty="0" err="1"/>
              <a:t>Lustre</a:t>
            </a:r>
            <a:r>
              <a:rPr lang="en-US" dirty="0"/>
              <a:t>: for Linux clusters (Intel)</a:t>
            </a:r>
          </a:p>
          <a:p>
            <a:r>
              <a:rPr lang="en-US" dirty="0" err="1"/>
              <a:t>OrangeFS</a:t>
            </a:r>
            <a:r>
              <a:rPr lang="en-US" dirty="0"/>
              <a:t>: Open source parallel file system follow on to Parallel Virtual File System (PVFS)</a:t>
            </a:r>
          </a:p>
          <a:p>
            <a:r>
              <a:rPr lang="en-US" dirty="0" err="1"/>
              <a:t>PanFS</a:t>
            </a:r>
            <a:r>
              <a:rPr lang="en-US" dirty="0"/>
              <a:t>: </a:t>
            </a:r>
            <a:r>
              <a:rPr lang="en-US" dirty="0" err="1"/>
              <a:t>Panasas</a:t>
            </a:r>
            <a:r>
              <a:rPr lang="en-US" dirty="0"/>
              <a:t> </a:t>
            </a:r>
            <a:r>
              <a:rPr lang="en-US" dirty="0" err="1"/>
              <a:t>ActiveScale</a:t>
            </a:r>
            <a:r>
              <a:rPr lang="en-US" dirty="0"/>
              <a:t> File System for Linux clusters (</a:t>
            </a:r>
            <a:r>
              <a:rPr lang="en-US" dirty="0" err="1"/>
              <a:t>Panasas</a:t>
            </a:r>
            <a:r>
              <a:rPr lang="en-US" dirty="0"/>
              <a:t>, Inc.)</a:t>
            </a:r>
          </a:p>
          <a:p>
            <a:r>
              <a:rPr lang="en-US" dirty="0"/>
              <a:t>And more - see </a:t>
            </a:r>
            <a:r>
              <a:rPr lang="en-US" u="sng" dirty="0">
                <a:hlinkClick r:id="rId2"/>
              </a:rPr>
              <a:t>http://en.wikipedia.org/wiki/List_of_file_systems#Distributed_parallel_file_systems</a:t>
            </a:r>
            <a:endParaRPr lang="en-US" dirty="0"/>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87</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I/O The </a:t>
            </a:r>
            <a:r>
              <a:rPr lang="en-US" dirty="0" smtClean="0"/>
              <a:t>Good </a:t>
            </a:r>
            <a:r>
              <a:rPr lang="en-US" dirty="0"/>
              <a:t>News</a:t>
            </a:r>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902118563"/>
      </p:ext>
    </p:extLst>
  </p:cSld>
  <p:clrMapOvr>
    <a:masterClrMapping/>
  </p:clrMapOvr>
  <p:transition spd="slow">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70000" lnSpcReduction="20000"/>
          </a:bodyPr>
          <a:lstStyle/>
          <a:p>
            <a:r>
              <a:rPr lang="en-US" dirty="0"/>
              <a:t>Rule #1: Reduce overall I/O as much as possible</a:t>
            </a:r>
          </a:p>
          <a:p>
            <a:r>
              <a:rPr lang="en-US" dirty="0"/>
              <a:t>If you have access to a parallel file system, use it.</a:t>
            </a:r>
          </a:p>
          <a:p>
            <a:r>
              <a:rPr lang="en-US" dirty="0"/>
              <a:t>Writing large chunks of data rather than small chunks is usually significantly more efficient.</a:t>
            </a:r>
          </a:p>
          <a:p>
            <a:r>
              <a:rPr lang="en-US" dirty="0"/>
              <a:t>Fewer, larger files performs better than many small files.</a:t>
            </a:r>
          </a:p>
          <a:p>
            <a:r>
              <a:rPr lang="en-US" dirty="0"/>
              <a:t>Confine I/O to specific serial portions of the job, and then use parallel communications to distribute data to parallel tasks. For example, Task 1 could read an input file and then communicate required data to other tasks. Likewise, Task 1 could perform write operation after receiving required data from all other tasks.</a:t>
            </a:r>
          </a:p>
          <a:p>
            <a:r>
              <a:rPr lang="en-US" dirty="0"/>
              <a:t>Aggregate I/O operations across tasks - rather than having many tasks perform I/O, have a subset of tasks perform it.</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88</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smtClean="0"/>
              <a:t>Cont.</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190097001"/>
      </p:ext>
    </p:extLst>
  </p:cSld>
  <p:clrMapOvr>
    <a:masterClrMapping/>
  </p:clrMapOvr>
  <p:transition spd="slow">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lnSpcReduction="10000"/>
          </a:bodyPr>
          <a:lstStyle/>
          <a:p>
            <a:r>
              <a:rPr lang="en-US" dirty="0"/>
              <a:t>The value of PI can be calculated in a number of ways. Consider the following method of approximating </a:t>
            </a:r>
            <a:r>
              <a:rPr lang="en-US" dirty="0" smtClean="0"/>
              <a:t>PI Inscribe </a:t>
            </a:r>
            <a:r>
              <a:rPr lang="en-US" dirty="0"/>
              <a:t>a circle in a </a:t>
            </a:r>
            <a:r>
              <a:rPr lang="en-US" dirty="0" smtClean="0"/>
              <a:t>square:</a:t>
            </a:r>
            <a:endParaRPr lang="en-US" dirty="0"/>
          </a:p>
          <a:p>
            <a:pPr marL="868362" lvl="1" indent="-457200">
              <a:buFont typeface="+mj-lt"/>
              <a:buAutoNum type="arabicPeriod"/>
            </a:pPr>
            <a:r>
              <a:rPr lang="en-US" dirty="0"/>
              <a:t>Randomly generate points in the square</a:t>
            </a:r>
          </a:p>
          <a:p>
            <a:pPr marL="868362" lvl="1" indent="-457200">
              <a:buFont typeface="+mj-lt"/>
              <a:buAutoNum type="arabicPeriod"/>
            </a:pPr>
            <a:r>
              <a:rPr lang="en-US" dirty="0"/>
              <a:t>Determine the number of points in the square that are also in the circle</a:t>
            </a:r>
          </a:p>
          <a:p>
            <a:pPr marL="868362" lvl="1" indent="-457200">
              <a:buFont typeface="+mj-lt"/>
              <a:buAutoNum type="arabicPeriod"/>
            </a:pPr>
            <a:r>
              <a:rPr lang="en-US" dirty="0"/>
              <a:t>Let r be the number of points in the circle divided by the number of points in the square</a:t>
            </a:r>
          </a:p>
          <a:p>
            <a:pPr marL="868362" lvl="1" indent="-457200">
              <a:buFont typeface="+mj-lt"/>
              <a:buAutoNum type="arabicPeriod"/>
            </a:pPr>
            <a:r>
              <a:rPr lang="en-US" dirty="0"/>
              <a:t>PI ~ 4 r</a:t>
            </a:r>
          </a:p>
          <a:p>
            <a:pPr marL="868362" lvl="1" indent="-457200">
              <a:buFont typeface="+mj-lt"/>
              <a:buAutoNum type="arabicPeriod"/>
            </a:pPr>
            <a:r>
              <a:rPr lang="en-US" dirty="0"/>
              <a:t>Note that the more points generated, the better the approximation</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89</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a:t>Parallel </a:t>
            </a:r>
            <a:r>
              <a:rPr lang="en-US" dirty="0" smtClean="0"/>
              <a:t>Examples: </a:t>
            </a:r>
            <a:r>
              <a:rPr lang="en-US" dirty="0"/>
              <a:t>PI </a:t>
            </a:r>
            <a:r>
              <a:rPr lang="en-US" dirty="0" smtClean="0"/>
              <a:t>Calculation</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880481906"/>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9</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3074" name="Picture 2" descr="https://computing.llnl.gov/tutorials/parallel_comp/images/modelAbstractio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443" y="2009550"/>
            <a:ext cx="7935226" cy="368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476637"/>
      </p:ext>
    </p:extLst>
  </p:cSld>
  <p:clrMapOvr>
    <a:masterClrMapping/>
  </p:clrMapOvr>
  <p:transition spd="slow">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90</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11266" name="Picture 2" descr="https://computing.llnl.gov/tutorials/parallel_comp/images/p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116" y="1336417"/>
            <a:ext cx="3810000" cy="49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43719"/>
      </p:ext>
    </p:extLst>
  </p:cSld>
  <p:clrMapOvr>
    <a:masterClrMapping/>
  </p:clrMapOvr>
  <p:transition spd="slow">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91</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smtClean="0"/>
              <a:t>Pseudo code</a:t>
            </a:r>
            <a:endParaRPr lang="en-US" dirty="0"/>
          </a:p>
        </p:txBody>
      </p:sp>
      <p:sp>
        <p:nvSpPr>
          <p:cNvPr id="6" name="Text Placeholder 5"/>
          <p:cNvSpPr>
            <a:spLocks noGrp="1"/>
          </p:cNvSpPr>
          <p:nvPr>
            <p:ph type="body" sz="quarter" idx="17"/>
          </p:nvPr>
        </p:nvSpPr>
        <p:spPr/>
        <p:txBody>
          <a:bodyPr/>
          <a:lstStyle/>
          <a:p>
            <a:endParaRPr lang="en-US"/>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207" y="2124075"/>
            <a:ext cx="6327430" cy="378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68693"/>
      </p:ext>
    </p:extLst>
  </p:cSld>
  <p:clrMapOvr>
    <a:masterClrMapping/>
  </p:clrMapOvr>
  <p:transition spd="slow">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Is this problem able to be parallelized?</a:t>
            </a:r>
          </a:p>
          <a:p>
            <a:r>
              <a:rPr lang="en-US" dirty="0"/>
              <a:t>How would the problem be partitioned?</a:t>
            </a:r>
          </a:p>
          <a:p>
            <a:r>
              <a:rPr lang="en-US" dirty="0"/>
              <a:t>Are communications needed?</a:t>
            </a:r>
          </a:p>
          <a:p>
            <a:r>
              <a:rPr lang="en-US" dirty="0"/>
              <a:t>Are there any data dependencies?</a:t>
            </a:r>
          </a:p>
          <a:p>
            <a:r>
              <a:rPr lang="en-US" dirty="0"/>
              <a:t>Are there synchronization needs?</a:t>
            </a:r>
          </a:p>
          <a:p>
            <a:r>
              <a:rPr lang="en-US" dirty="0"/>
              <a:t>Will load balancing be a concern?</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92</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smtClean="0"/>
              <a:t>Design</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052759603"/>
      </p:ext>
    </p:extLst>
  </p:cSld>
  <p:clrMapOvr>
    <a:masterClrMapping/>
  </p:clrMapOvr>
  <p:transition spd="slow">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Another problem that's easy to </a:t>
            </a:r>
            <a:r>
              <a:rPr lang="en-US" dirty="0" err="1"/>
              <a:t>parallelize:All</a:t>
            </a:r>
            <a:r>
              <a:rPr lang="en-US" dirty="0"/>
              <a:t> point calculations are independent; no data dependencies</a:t>
            </a:r>
          </a:p>
          <a:p>
            <a:r>
              <a:rPr lang="en-US" dirty="0"/>
              <a:t>Work can be evenly divided; no load balance concerns</a:t>
            </a:r>
          </a:p>
          <a:p>
            <a:r>
              <a:rPr lang="en-US" dirty="0"/>
              <a:t>No need for communication or synchronization between tasks</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93</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smtClean="0"/>
              <a:t>Parallel Solution</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376865484"/>
      </p:ext>
    </p:extLst>
  </p:cSld>
  <p:clrMapOvr>
    <a:masterClrMapping/>
  </p:clrMapOvr>
  <p:transition spd="slow">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Divide the loop into equal portions that can be executed by the pool of tasks</a:t>
            </a:r>
          </a:p>
          <a:p>
            <a:r>
              <a:rPr lang="en-US" dirty="0"/>
              <a:t>Each task independently performs its work</a:t>
            </a:r>
          </a:p>
          <a:p>
            <a:r>
              <a:rPr lang="en-US" dirty="0"/>
              <a:t>A SPMD model is used</a:t>
            </a:r>
          </a:p>
          <a:p>
            <a:r>
              <a:rPr lang="en-US" dirty="0"/>
              <a:t>One task acts as the master to collect results and compute the value of PI</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94</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r>
              <a:rPr lang="en-US" dirty="0" smtClean="0"/>
              <a:t>Strategy</a:t>
            </a:r>
            <a:endParaRPr lang="en-US" dirty="0"/>
          </a:p>
        </p:txBody>
      </p:sp>
      <p:sp>
        <p:nvSpPr>
          <p:cNvPr id="6" name="Text Placeholder 5"/>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768136589"/>
      </p:ext>
    </p:extLst>
  </p:cSld>
  <p:clrMapOvr>
    <a:masterClrMapping/>
  </p:clrMapOvr>
  <p:transition spd="slow">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95</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920" y="1439587"/>
            <a:ext cx="4038265" cy="482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586195"/>
      </p:ext>
    </p:extLst>
  </p:cSld>
  <p:clrMapOvr>
    <a:masterClrMapping/>
  </p:clrMapOvr>
  <p:transition spd="slow">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96</a:t>
            </a:fld>
            <a:endParaRPr lang="en-US" dirty="0"/>
          </a:p>
        </p:txBody>
      </p:sp>
      <p:sp>
        <p:nvSpPr>
          <p:cNvPr id="4" name="Date Placeholder 3"/>
          <p:cNvSpPr>
            <a:spLocks noGrp="1"/>
          </p:cNvSpPr>
          <p:nvPr>
            <p:ph type="dt" sz="half" idx="16"/>
          </p:nvPr>
        </p:nvSpPr>
        <p:spPr/>
        <p:txBody>
          <a:bodyPr/>
          <a:lstStyle/>
          <a:p>
            <a:pPr>
              <a:defRPr/>
            </a:pPr>
            <a:fld id="{515372B2-DF04-45E7-9FAA-EB25E1652E34}" type="datetime1">
              <a:rPr lang="en-US" smtClean="0"/>
              <a:t>3/7/2017</a:t>
            </a:fld>
            <a:endParaRPr lang="en-US"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088" y="1336417"/>
            <a:ext cx="4695825"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285784"/>
      </p:ext>
    </p:extLst>
  </p:cSld>
  <p:clrMapOvr>
    <a:masterClrMapping/>
  </p:clrMapOvr>
  <p:transition spd="slow">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a:bodyPr>
          <a:lstStyle/>
          <a:p>
            <a:pPr marL="1371600" indent="-1371600" algn="just">
              <a:buNone/>
            </a:pPr>
            <a:r>
              <a:rPr lang="en-US" sz="1800" dirty="0" err="1"/>
              <a:t>Blaise</a:t>
            </a:r>
            <a:r>
              <a:rPr lang="en-US" sz="1800" dirty="0"/>
              <a:t> Barney, Lawrence Livermore National Laboratory</a:t>
            </a:r>
            <a:endParaRPr lang="en-US" sz="1800" dirty="0" smtClean="0"/>
          </a:p>
          <a:p>
            <a:pPr marL="1371600" indent="-1371600" algn="just">
              <a:buNone/>
            </a:pPr>
            <a:r>
              <a:rPr lang="en-US" sz="1800" dirty="0" smtClean="0"/>
              <a:t>https</a:t>
            </a:r>
            <a:r>
              <a:rPr lang="en-US" sz="1800" dirty="0"/>
              <a:t>://computing.llnl.gov/tutorials/parallel_comp/					</a:t>
            </a:r>
          </a:p>
        </p:txBody>
      </p:sp>
      <p:sp>
        <p:nvSpPr>
          <p:cNvPr id="3" name="Title 2"/>
          <p:cNvSpPr>
            <a:spLocks noGrp="1"/>
          </p:cNvSpPr>
          <p:nvPr>
            <p:ph type="title"/>
          </p:nvPr>
        </p:nvSpPr>
        <p:spPr/>
        <p:txBody>
          <a:bodyPr/>
          <a:lstStyle/>
          <a:p>
            <a:r>
              <a:rPr lang="en-US" dirty="0" smtClean="0"/>
              <a:t>References</a:t>
            </a:r>
            <a:endParaRPr lang="en-US" dirty="0"/>
          </a:p>
        </p:txBody>
      </p:sp>
      <p:sp>
        <p:nvSpPr>
          <p:cNvPr id="4" name="Text Placeholder 3"/>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925703903"/>
      </p:ext>
    </p:extLst>
  </p:cSld>
  <p:clrMapOvr>
    <a:masterClrMapping/>
  </p:clrMapOvr>
  <p:transition spd="slow">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56350"/>
            <a:ext cx="358775" cy="365125"/>
          </a:xfrm>
        </p:spPr>
        <p:txBody>
          <a:bodyPr/>
          <a:lstStyle/>
          <a:p>
            <a:pPr>
              <a:defRPr/>
            </a:pPr>
            <a:fld id="{1F2884EB-C6E3-684C-A39B-0E652C4E0E60}" type="slidenum">
              <a:rPr lang="en-US" smtClean="0"/>
              <a:pPr>
                <a:defRPr/>
              </a:pPr>
              <a:t>98</a:t>
            </a:fld>
            <a:endParaRPr lang="en-US" dirty="0"/>
          </a:p>
        </p:txBody>
      </p:sp>
      <p:sp>
        <p:nvSpPr>
          <p:cNvPr id="5" name="Date Placeholder 4"/>
          <p:cNvSpPr>
            <a:spLocks noGrp="1"/>
          </p:cNvSpPr>
          <p:nvPr>
            <p:ph type="dt" sz="half" idx="4294967295"/>
          </p:nvPr>
        </p:nvSpPr>
        <p:spPr>
          <a:xfrm>
            <a:off x="0" y="6356350"/>
            <a:ext cx="1643063" cy="365125"/>
          </a:xfrm>
        </p:spPr>
        <p:txBody>
          <a:bodyPr/>
          <a:lstStyle/>
          <a:p>
            <a:pPr>
              <a:defRPr/>
            </a:pPr>
            <a:fld id="{BDF9ACDF-1E6F-4801-9B61-F59A09F6E115}" type="datetime1">
              <a:rPr lang="en-US" smtClean="0"/>
              <a:t>3/7/2017</a:t>
            </a:fld>
            <a:endParaRPr lang="en-US" dirty="0"/>
          </a:p>
        </p:txBody>
      </p:sp>
    </p:spTree>
    <p:extLst>
      <p:ext uri="{BB962C8B-B14F-4D97-AF65-F5344CB8AC3E}">
        <p14:creationId xmlns:p14="http://schemas.microsoft.com/office/powerpoint/2010/main" val="1666288903"/>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template_informatika_slid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ieee_presentation_template.pot</Template>
  <TotalTime>9405</TotalTime>
  <Words>4310</Words>
  <Application>Microsoft Office PowerPoint</Application>
  <PresentationFormat>On-screen Show (4:3)</PresentationFormat>
  <Paragraphs>520</Paragraphs>
  <Slides>98</Slides>
  <Notes>0</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template_informatika_slide</vt:lpstr>
      <vt:lpstr>CSH3J3 SISTEM PARALEL DAN TERDISTRIBUSI</vt:lpstr>
      <vt:lpstr>Outline Today</vt:lpstr>
      <vt:lpstr>Parallel programming model</vt:lpstr>
      <vt:lpstr>Parallel programming models</vt:lpstr>
      <vt:lpstr>Cont.</vt:lpstr>
      <vt:lpstr>SHARED memory model on a DISTRIBUTED memory machine</vt:lpstr>
      <vt:lpstr>PowerPoint Presentation</vt:lpstr>
      <vt:lpstr>DISTRIBUTED memory model on a SHARED memory machine</vt:lpstr>
      <vt:lpstr>PowerPoint Presentation</vt:lpstr>
      <vt:lpstr>Which model to use? </vt:lpstr>
      <vt:lpstr>Shared Memory Model (without threads)</vt:lpstr>
      <vt:lpstr>Cont.</vt:lpstr>
      <vt:lpstr>PowerPoint Presentation</vt:lpstr>
      <vt:lpstr>Implementations</vt:lpstr>
      <vt:lpstr>Threads Model</vt:lpstr>
      <vt:lpstr>PowerPoint Presentation</vt:lpstr>
      <vt:lpstr>PowerPoint Presentation</vt:lpstr>
      <vt:lpstr>PowerPoint Presentation</vt:lpstr>
      <vt:lpstr>Implementation</vt:lpstr>
      <vt:lpstr>POSIX Threads</vt:lpstr>
      <vt:lpstr>OpenMP</vt:lpstr>
      <vt:lpstr>Distributed Memory / Message Passing Model</vt:lpstr>
      <vt:lpstr>PowerPoint Presentation</vt:lpstr>
      <vt:lpstr>Implementations</vt:lpstr>
      <vt:lpstr>Cont.</vt:lpstr>
      <vt:lpstr>Data Parallel Model</vt:lpstr>
      <vt:lpstr>Cont.</vt:lpstr>
      <vt:lpstr>PowerPoint Presentation</vt:lpstr>
      <vt:lpstr> Implementations</vt:lpstr>
      <vt:lpstr>Cont.</vt:lpstr>
      <vt:lpstr>Hybrid Model</vt:lpstr>
      <vt:lpstr>Cont.</vt:lpstr>
      <vt:lpstr>PowerPoint Presentation</vt:lpstr>
      <vt:lpstr>Single Program Multiple Data (SPMD)</vt:lpstr>
      <vt:lpstr>PowerPoint Presentation</vt:lpstr>
      <vt:lpstr>Multiple Program Multiple Data (MPMD)</vt:lpstr>
      <vt:lpstr>PowerPoint Presentation</vt:lpstr>
      <vt:lpstr>Design parallel program</vt:lpstr>
      <vt:lpstr>Design Parallel Program</vt:lpstr>
      <vt:lpstr>Understand the Problem and the Program</vt:lpstr>
      <vt:lpstr>Easy to parallelize problem</vt:lpstr>
      <vt:lpstr>Problem with little-to-no parallelism</vt:lpstr>
      <vt:lpstr>Identify the program's hotspots</vt:lpstr>
      <vt:lpstr>Identify bottlenecks in the program:</vt:lpstr>
      <vt:lpstr>Cont.</vt:lpstr>
      <vt:lpstr>Partitioning</vt:lpstr>
      <vt:lpstr> Domain Decomposition</vt:lpstr>
      <vt:lpstr>There are different ways to partition data</vt:lpstr>
      <vt:lpstr>Functional Decomposition</vt:lpstr>
      <vt:lpstr>PowerPoint Presentation</vt:lpstr>
      <vt:lpstr>Ecosystem Modeling</vt:lpstr>
      <vt:lpstr>PowerPoint Presentation</vt:lpstr>
      <vt:lpstr>Signal Processing </vt:lpstr>
      <vt:lpstr>PowerPoint Presentation</vt:lpstr>
      <vt:lpstr>Climate Modeling </vt:lpstr>
      <vt:lpstr>PowerPoint Presentation</vt:lpstr>
      <vt:lpstr>Who Needs Communications?</vt:lpstr>
      <vt:lpstr>Cont.</vt:lpstr>
      <vt:lpstr>Factors to consider when designing program's inter-task communications:</vt:lpstr>
      <vt:lpstr>Cost of communications</vt:lpstr>
      <vt:lpstr>Latency vs. Bandwidth</vt:lpstr>
      <vt:lpstr>Visibility of communications</vt:lpstr>
      <vt:lpstr>Synchronous vs. asynchronous communications</vt:lpstr>
      <vt:lpstr>Scope of communications</vt:lpstr>
      <vt:lpstr>PowerPoint Presentation</vt:lpstr>
      <vt:lpstr>Efficiency of communications</vt:lpstr>
      <vt:lpstr>Overhead and Complexity</vt:lpstr>
      <vt:lpstr>Synchronization</vt:lpstr>
      <vt:lpstr>Types of Synchronization</vt:lpstr>
      <vt:lpstr>Barrier</vt:lpstr>
      <vt:lpstr>Lock / semaphore</vt:lpstr>
      <vt:lpstr>Synchronous communication operations</vt:lpstr>
      <vt:lpstr>Data Dependencies</vt:lpstr>
      <vt:lpstr>Loop carried data dependence</vt:lpstr>
      <vt:lpstr>Loop independent data dependence</vt:lpstr>
      <vt:lpstr> How to Handle Data Dependencies</vt:lpstr>
      <vt:lpstr>Load Balancing</vt:lpstr>
      <vt:lpstr>How to Achieve Load Balance</vt:lpstr>
      <vt:lpstr>Equally partition the work each task receives</vt:lpstr>
      <vt:lpstr>Use dynamic work assignment</vt:lpstr>
      <vt:lpstr>Granularity</vt:lpstr>
      <vt:lpstr>Fine-grain Parallelism</vt:lpstr>
      <vt:lpstr>Coarse-grain Parallelism</vt:lpstr>
      <vt:lpstr>PowerPoint Presentation</vt:lpstr>
      <vt:lpstr>Which is Best?</vt:lpstr>
      <vt:lpstr>I/O The Bad News</vt:lpstr>
      <vt:lpstr>I/O The Good News</vt:lpstr>
      <vt:lpstr>Cont.</vt:lpstr>
      <vt:lpstr>Parallel Examples: PI Calculation</vt:lpstr>
      <vt:lpstr>PowerPoint Presentation</vt:lpstr>
      <vt:lpstr>Pseudo code</vt:lpstr>
      <vt:lpstr>Design</vt:lpstr>
      <vt:lpstr>Parallel Solution</vt:lpstr>
      <vt:lpstr>Strategy</vt:lpstr>
      <vt:lpstr>PowerPoint Presentation</vt:lpstr>
      <vt:lpstr>PowerPoint Presentation</vt:lpstr>
      <vt:lpstr>References</vt:lpstr>
      <vt:lpstr>PowerPoint Presentation</vt:lpstr>
    </vt:vector>
  </TitlesOfParts>
  <Company>IEEE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anditya.arifianto@gmail.com</dc:creator>
  <cp:lastModifiedBy>EMJ</cp:lastModifiedBy>
  <cp:revision>652</cp:revision>
  <dcterms:created xsi:type="dcterms:W3CDTF">2012-11-14T18:53:32Z</dcterms:created>
  <dcterms:modified xsi:type="dcterms:W3CDTF">2017-03-07T02:45:47Z</dcterms:modified>
</cp:coreProperties>
</file>