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84" r:id="rId2"/>
    <p:sldId id="287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7" r:id="rId51"/>
    <p:sldId id="338" r:id="rId52"/>
    <p:sldId id="339" r:id="rId53"/>
    <p:sldId id="340" r:id="rId54"/>
    <p:sldId id="258" r:id="rId5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41" autoAdjust="0"/>
  </p:normalViewPr>
  <p:slideViewPr>
    <p:cSldViewPr snapToGrid="0" snapToObjects="1">
      <p:cViewPr>
        <p:scale>
          <a:sx n="70" d="100"/>
          <a:sy n="70" d="100"/>
        </p:scale>
        <p:origin x="-2814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3/9/2017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3E34E7C-67C8-447B-BFF2-5F493545B4A9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086600" y="6324600"/>
            <a:ext cx="19812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sym typeface="Symbol" pitchFamily="18" charset="2"/>
              </a:rPr>
              <a:t></a:t>
            </a:r>
            <a:r>
              <a:rPr lang="en-US" sz="1200"/>
              <a:t> 2002 Prentice Hall.</a:t>
            </a:r>
            <a:br>
              <a:rPr lang="en-US" sz="1200"/>
            </a:br>
            <a:r>
              <a:rPr lang="en-US" sz="1200"/>
              <a:t>All rights reserved.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162800" y="1524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u="sng">
                <a:solidFill>
                  <a:srgbClr val="000000"/>
                </a:solidFill>
                <a:latin typeface="AvantGarde" pitchFamily="34" charset="0"/>
              </a:rPr>
              <a:t>Outline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7086600" y="76200"/>
            <a:ext cx="304800" cy="685800"/>
            <a:chOff x="4032" y="3840"/>
            <a:chExt cx="192" cy="432"/>
          </a:xfrm>
        </p:grpSpPr>
        <p:sp>
          <p:nvSpPr>
            <p:cNvPr id="4101" name="AutoShape 5">
              <a:hlinkClick r:id="" action="ppaction://hlinkshowjump?jump=previousslide" highlightClick="1"/>
            </p:cNvPr>
            <p:cNvSpPr>
              <a:spLocks noChangeArrowheads="1"/>
            </p:cNvSpPr>
            <p:nvPr userDrawn="1"/>
          </p:nvSpPr>
          <p:spPr bwMode="auto">
            <a:xfrm rot="5400000">
              <a:off x="4032" y="3840"/>
              <a:ext cx="192" cy="192"/>
            </a:xfrm>
            <a:prstGeom prst="actionButtonBackPreviou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102" name="AutoShape 6">
              <a:hlinkClick r:id="" action="ppaction://hlinkshowjump?jump=nextslide" highlightClick="1"/>
            </p:cNvPr>
            <p:cNvSpPr>
              <a:spLocks noChangeArrowheads="1"/>
            </p:cNvSpPr>
            <p:nvPr userDrawn="1"/>
          </p:nvSpPr>
          <p:spPr bwMode="auto">
            <a:xfrm rot="16200000">
              <a:off x="4032" y="4080"/>
              <a:ext cx="192" cy="192"/>
            </a:xfrm>
            <a:prstGeom prst="actionButtonBackPrevious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6705600" y="838200"/>
            <a:ext cx="2438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b="1">
              <a:latin typeface="AvantGarde" pitchFamily="34" charset="0"/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86800" y="0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78422901-EC29-4095-A17F-66E13EA07A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" y="228600"/>
            <a:ext cx="6934200" cy="6400800"/>
          </a:xfrm>
          <a:solidFill>
            <a:schemeClr val="accent1"/>
          </a:solidFill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200" b="1">
                <a:latin typeface="Courier New" pitchFamily="49" charset="0"/>
              </a:defRPr>
            </a:lvl1pPr>
          </a:lstStyle>
          <a:p>
            <a:pPr lvl="0"/>
            <a:r>
              <a:rPr lang="en-US" noProof="0" smtClean="0"/>
              <a:t>Click to edit Master subtajldkjflkadjfitle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7086600" y="838200"/>
            <a:ext cx="2057400" cy="5486400"/>
          </a:xfrm>
        </p:spPr>
        <p:txBody>
          <a:bodyPr lIns="0" anchor="t"/>
          <a:lstStyle>
            <a:lvl1pPr algn="l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0901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372B2-DF04-45E7-9FAA-EB25E1652E34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842B-8AA4-46C4-862C-D20F42E2A3DE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9633-03C2-46A6-8858-4501C60B6D22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DB8BC-F81B-4C9F-809F-D353B8ED8859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E0565-1EC7-4B91-8C98-E5DE0747F8C9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B79119-D365-4F60-9FBD-CB755E894A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6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5697CE-4EB7-4126-BBAB-B3B5875349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6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0A50DB-D761-4238-B936-994C278C4685}" type="datetime1">
              <a:rPr lang="en-US" smtClean="0"/>
              <a:t>3/9/2017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ransition spd="slow">
    <p:wipe dir="r"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CSH3J3</a:t>
            </a:r>
            <a: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  <a:t/>
            </a:r>
            <a:br>
              <a:rPr lang="en-US" dirty="0">
                <a:latin typeface="Berlin Sans FB Demi" panose="020E0802020502020306" pitchFamily="34" charset="0"/>
                <a:cs typeface="Aharoni" panose="02010803020104030203" pitchFamily="2" charset="-79"/>
              </a:rPr>
            </a:br>
            <a:r>
              <a:rPr lang="en-US" dirty="0" smtClean="0">
                <a:latin typeface="Berlin Sans FB Demi" panose="020E0802020502020306" pitchFamily="34" charset="0"/>
                <a:cs typeface="Aharoni" panose="02010803020104030203" pitchFamily="2" charset="-79"/>
              </a:rPr>
              <a:t>SISTEM PARALEL DAN TERDISTRIBUSI</a:t>
            </a:r>
            <a:endParaRPr lang="en-US" dirty="0"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3786187" y="3450467"/>
            <a:ext cx="4757737" cy="163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3200" b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MATERI: </a:t>
            </a:r>
            <a:r>
              <a:rPr lang="en-US" sz="3200" b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3200" b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b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Thread</a:t>
            </a:r>
            <a:endParaRPr lang="en-US" sz="3200" b="0" dirty="0">
              <a:ln w="0"/>
              <a:effectLst>
                <a:reflection blurRad="6350" stA="53000" endA="300" endPos="35500" dir="5400000" sy="-90000" algn="bl" rotWithShape="0"/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971546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>
                <a:latin typeface="Courier New" pitchFamily="49" charset="0"/>
              </a:rPr>
              <a:t>threading.Thread</a:t>
            </a:r>
            <a:r>
              <a:rPr lang="en-US" dirty="0"/>
              <a:t> example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Threads can be created by defining a class that derives from </a:t>
            </a:r>
            <a:r>
              <a:rPr lang="en-US" b="1">
                <a:latin typeface="Courier New" pitchFamily="49" charset="0"/>
              </a:rPr>
              <a:t>threading.Thread</a:t>
            </a:r>
            <a:r>
              <a:rPr lang="en-US"/>
              <a:t> and instantiating objects of that class</a:t>
            </a:r>
          </a:p>
        </p:txBody>
      </p:sp>
    </p:spTree>
    <p:extLst>
      <p:ext uri="{BB962C8B-B14F-4D97-AF65-F5344CB8AC3E}">
        <p14:creationId xmlns:p14="http://schemas.microsoft.com/office/powerpoint/2010/main" val="1130237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fig19_02.py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6172200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2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fig19_02.py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Multiple threads printing at different intervals.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4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threading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random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time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PrintThread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9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"""Subclass of </a:t>
            </a:r>
            <a:r>
              <a:rPr lang="en-US" dirty="0" err="1">
                <a:solidFill>
                  <a:srgbClr val="0099FF"/>
                </a:solidFill>
                <a:cs typeface="Courier New" pitchFamily="49" charset="0"/>
              </a:rPr>
              <a:t>threading.Thread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"""Initialize thread, set sleep time, print data"""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14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threading.Thread.__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name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15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self.sleepTime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random.randrange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6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"Name: %s; sleep: %d"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17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self.sleepTime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overridden Thread run method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20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run( self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"""Sleep for 1-5 seconds"""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going to sleep for %s second(s)"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self.sleepTime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time.sleep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self.sleepTime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"done sleeping"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27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28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thread1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PrintThread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"thread1"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thread2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PrintThread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"thread2"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thread3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PrintThread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"thread3"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31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32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"\</a:t>
            </a:r>
            <a:r>
              <a:rPr lang="en-US" dirty="0" err="1">
                <a:solidFill>
                  <a:srgbClr val="0099FF"/>
                </a:solidFill>
                <a:cs typeface="Courier New" pitchFamily="49" charset="0"/>
              </a:rPr>
              <a:t>nStarting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threads"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33   </a:t>
            </a:r>
            <a:endParaRPr lang="en-US" dirty="0"/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1447800" y="381000"/>
            <a:ext cx="5345113" cy="457200"/>
            <a:chOff x="912" y="240"/>
            <a:chExt cx="3367" cy="288"/>
          </a:xfrm>
        </p:grpSpPr>
        <p:sp>
          <p:nvSpPr>
            <p:cNvPr id="6148" name="Text Box 4"/>
            <p:cNvSpPr txBox="1">
              <a:spLocks noChangeArrowheads="1"/>
            </p:cNvSpPr>
            <p:nvPr/>
          </p:nvSpPr>
          <p:spPr bwMode="auto">
            <a:xfrm>
              <a:off x="1152" y="240"/>
              <a:ext cx="3127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Module </a:t>
              </a:r>
              <a:r>
                <a:rPr lang="en-US" b="1">
                  <a:latin typeface="Courier New" pitchFamily="49" charset="0"/>
                </a:rPr>
                <a:t>threading</a:t>
              </a:r>
              <a:r>
                <a:rPr lang="en-US"/>
                <a:t> provides multithreading capabilities</a:t>
              </a:r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H="1">
              <a:off x="912" y="33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1447800" y="1066800"/>
            <a:ext cx="5575300" cy="533400"/>
            <a:chOff x="912" y="672"/>
            <a:chExt cx="3512" cy="336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1152" y="672"/>
              <a:ext cx="3272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Thread class derived from base class </a:t>
              </a:r>
              <a:r>
                <a:rPr lang="en-US" b="1">
                  <a:latin typeface="Courier New" pitchFamily="49" charset="0"/>
                </a:rPr>
                <a:t>threading.Thread</a:t>
              </a:r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H="1">
              <a:off x="912" y="81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58" name="Group 14"/>
          <p:cNvGrpSpPr>
            <a:grpSpLocks/>
          </p:cNvGrpSpPr>
          <p:nvPr/>
        </p:nvGrpSpPr>
        <p:grpSpPr bwMode="auto">
          <a:xfrm>
            <a:off x="1676400" y="1905000"/>
            <a:ext cx="5799138" cy="685800"/>
            <a:chOff x="1056" y="912"/>
            <a:chExt cx="3653" cy="432"/>
          </a:xfrm>
        </p:grpSpPr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1392" y="912"/>
              <a:ext cx="3317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Calls base-class constructor with object and the thread’s name</a:t>
              </a:r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H="1">
              <a:off x="1056" y="100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4267200" y="2209800"/>
            <a:ext cx="4456113" cy="457200"/>
            <a:chOff x="2688" y="1392"/>
            <a:chExt cx="2807" cy="288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2832" y="1392"/>
              <a:ext cx="2663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Keyword </a:t>
              </a:r>
              <a:r>
                <a:rPr lang="en-US" b="1">
                  <a:latin typeface="Courier New" pitchFamily="49" charset="0"/>
                </a:rPr>
                <a:t>name</a:t>
              </a:r>
              <a:r>
                <a:rPr lang="en-US"/>
                <a:t> specifies </a:t>
              </a:r>
              <a:r>
                <a:rPr lang="en-US" b="1">
                  <a:latin typeface="Courier New" pitchFamily="49" charset="0"/>
                </a:rPr>
                <a:t>Thread</a:t>
              </a:r>
              <a:r>
                <a:rPr lang="en-US"/>
                <a:t> object’s name</a:t>
              </a:r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H="1">
              <a:off x="2688" y="1536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62" name="Group 18"/>
          <p:cNvGrpSpPr>
            <a:grpSpLocks/>
          </p:cNvGrpSpPr>
          <p:nvPr/>
        </p:nvGrpSpPr>
        <p:grpSpPr bwMode="auto">
          <a:xfrm>
            <a:off x="1905000" y="2438400"/>
            <a:ext cx="5754688" cy="460375"/>
            <a:chOff x="1200" y="1536"/>
            <a:chExt cx="3625" cy="290"/>
          </a:xfrm>
        </p:grpSpPr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1536" y="1536"/>
              <a:ext cx="3289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Thread</a:t>
              </a:r>
              <a:r>
                <a:rPr lang="en-US"/>
                <a:t> object has randomly selected </a:t>
              </a:r>
              <a:r>
                <a:rPr lang="en-US" b="1">
                  <a:latin typeface="Courier New" pitchFamily="49" charset="0"/>
                </a:rPr>
                <a:t>sleepTime</a:t>
              </a:r>
              <a:r>
                <a:rPr lang="en-US"/>
                <a:t> attribute</a:t>
              </a:r>
            </a:p>
          </p:txBody>
        </p:sp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 flipH="1">
              <a:off x="1200" y="1632"/>
              <a:ext cx="336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2359025" y="2590800"/>
            <a:ext cx="3028950" cy="685800"/>
            <a:chOff x="1486" y="1632"/>
            <a:chExt cx="1908" cy="432"/>
          </a:xfrm>
        </p:grpSpPr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1680" y="1632"/>
              <a:ext cx="171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Return </a:t>
              </a:r>
              <a:r>
                <a:rPr lang="en-US" b="1">
                  <a:latin typeface="Courier New" pitchFamily="49" charset="0"/>
                </a:rPr>
                <a:t>Thread</a:t>
              </a:r>
              <a:r>
                <a:rPr lang="en-US"/>
                <a:t> object’s name</a:t>
              </a:r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 flipH="1">
              <a:off x="1486" y="1728"/>
              <a:ext cx="19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68" name="Group 24"/>
          <p:cNvGrpSpPr>
            <a:grpSpLocks/>
          </p:cNvGrpSpPr>
          <p:nvPr/>
        </p:nvGrpSpPr>
        <p:grpSpPr bwMode="auto">
          <a:xfrm>
            <a:off x="1371600" y="3124200"/>
            <a:ext cx="3365500" cy="685800"/>
            <a:chOff x="864" y="1968"/>
            <a:chExt cx="2120" cy="432"/>
          </a:xfrm>
        </p:grpSpPr>
        <p:sp>
          <p:nvSpPr>
            <p:cNvPr id="6166" name="Text Box 22"/>
            <p:cNvSpPr txBox="1">
              <a:spLocks noChangeArrowheads="1"/>
            </p:cNvSpPr>
            <p:nvPr/>
          </p:nvSpPr>
          <p:spPr bwMode="auto">
            <a:xfrm>
              <a:off x="1104" y="1968"/>
              <a:ext cx="1880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Overridden </a:t>
              </a:r>
              <a:r>
                <a:rPr lang="en-US" b="1">
                  <a:latin typeface="Courier New" pitchFamily="49" charset="0"/>
                </a:rPr>
                <a:t>Thread</a:t>
              </a:r>
              <a:r>
                <a:rPr lang="en-US"/>
                <a:t> </a:t>
              </a:r>
              <a:r>
                <a:rPr lang="en-US" b="1">
                  <a:latin typeface="Courier New" pitchFamily="49" charset="0"/>
                </a:rPr>
                <a:t>run</a:t>
              </a:r>
              <a:r>
                <a:rPr lang="en-US"/>
                <a:t> method</a:t>
              </a:r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H="1">
              <a:off x="864" y="2064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71" name="Group 27"/>
          <p:cNvGrpSpPr>
            <a:grpSpLocks/>
          </p:cNvGrpSpPr>
          <p:nvPr/>
        </p:nvGrpSpPr>
        <p:grpSpPr bwMode="auto">
          <a:xfrm>
            <a:off x="1676400" y="4648200"/>
            <a:ext cx="3522663" cy="609600"/>
            <a:chOff x="1056" y="2928"/>
            <a:chExt cx="2219" cy="384"/>
          </a:xfrm>
        </p:grpSpPr>
        <p:sp>
          <p:nvSpPr>
            <p:cNvPr id="6169" name="Text Box 25"/>
            <p:cNvSpPr txBox="1">
              <a:spLocks noChangeArrowheads="1"/>
            </p:cNvSpPr>
            <p:nvPr/>
          </p:nvSpPr>
          <p:spPr bwMode="auto">
            <a:xfrm>
              <a:off x="1392" y="2928"/>
              <a:ext cx="1883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Instantiate </a:t>
              </a:r>
              <a:r>
                <a:rPr lang="en-US" b="1">
                  <a:latin typeface="Courier New" pitchFamily="49" charset="0"/>
                </a:rPr>
                <a:t>PrintThread</a:t>
              </a:r>
              <a:r>
                <a:rPr lang="en-US"/>
                <a:t> object</a:t>
              </a:r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 flipH="1">
              <a:off x="1056" y="302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009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fig19_02.py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1143000"/>
          </a:xfrm>
        </p:spPr>
        <p:txBody>
          <a:bodyPr/>
          <a:lstStyle/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34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thread1.start()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invokes run method of thread1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35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thread2.start()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invokes run method of thread2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36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thread3.start()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invokes run method of thread3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37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38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"Threads started\n"</a:t>
            </a:r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6858000" cy="34702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Name: thread1; sleep: 5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Name: thread2; sleep: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Name: thread3; sleep: 3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endParaRPr 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Starting threads</a:t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Name: thread1; sleep: 5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Name: thread2; sleep: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Name: thread3; sleep: 3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Starting threads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thread1 going to sleep for 5 second(s)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thread2 going to sleep for 1 second(s)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thread3 going to sleep for 3 second(s)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Threads started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thread2 done sleeping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thread3 done sleeping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thread1 done sleeping</a:t>
            </a:r>
            <a:endParaRPr lang="en-US" sz="1200" b="1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990600" y="457200"/>
            <a:ext cx="5956300" cy="574675"/>
            <a:chOff x="672" y="288"/>
            <a:chExt cx="3752" cy="362"/>
          </a:xfrm>
        </p:grpSpPr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056" y="432"/>
              <a:ext cx="3368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Thread</a:t>
              </a:r>
              <a:r>
                <a:rPr lang="en-US"/>
                <a:t> object enters ready state by invoking </a:t>
              </a:r>
              <a:r>
                <a:rPr lang="en-US" b="1">
                  <a:latin typeface="Courier New" pitchFamily="49" charset="0"/>
                </a:rPr>
                <a:t>start</a:t>
              </a:r>
              <a:r>
                <a:rPr lang="en-US"/>
                <a:t> method </a:t>
              </a:r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 flipH="1" flipV="1">
              <a:off x="672" y="288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30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/>
              <a:t>Thread Synchronization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Sections of code that access shared data are referred to as critical sections</a:t>
            </a:r>
          </a:p>
          <a:p>
            <a:r>
              <a:rPr lang="en-US"/>
              <a:t>Mutual exclusion or thread synchronization ensures a thread accessing the shared data excludes all other threads from doing so simultaneously</a:t>
            </a:r>
          </a:p>
          <a:p>
            <a:r>
              <a:rPr lang="en-US"/>
              <a:t>Module </a:t>
            </a:r>
            <a:r>
              <a:rPr lang="en-US" b="1">
                <a:latin typeface="Courier New" pitchFamily="49" charset="0"/>
              </a:rPr>
              <a:t>threading</a:t>
            </a:r>
            <a:r>
              <a:rPr lang="en-US"/>
              <a:t> provides several thread-synchronization mechanisms (e.g., locks and condition variables)</a:t>
            </a:r>
          </a:p>
        </p:txBody>
      </p:sp>
    </p:spTree>
    <p:extLst>
      <p:ext uri="{BB962C8B-B14F-4D97-AF65-F5344CB8AC3E}">
        <p14:creationId xmlns:p14="http://schemas.microsoft.com/office/powerpoint/2010/main" val="302198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/>
              <a:t>Thread Synchronization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 </a:t>
            </a:r>
            <a:r>
              <a:rPr lang="en-US" b="1">
                <a:latin typeface="Courier New" pitchFamily="49" charset="0"/>
              </a:rPr>
              <a:t>threading.RLock</a:t>
            </a:r>
            <a:r>
              <a:rPr lang="en-US"/>
              <a:t> creates lock objects</a:t>
            </a:r>
          </a:p>
          <a:p>
            <a:pPr lvl="1"/>
            <a:r>
              <a:rPr lang="en-US"/>
              <a:t>Method </a:t>
            </a:r>
            <a:r>
              <a:rPr lang="en-US" b="1">
                <a:latin typeface="Courier New" pitchFamily="49" charset="0"/>
              </a:rPr>
              <a:t>acquire</a:t>
            </a:r>
            <a:r>
              <a:rPr lang="en-US"/>
              <a:t> causes lock to enter locked state</a:t>
            </a:r>
          </a:p>
          <a:p>
            <a:pPr lvl="1"/>
            <a:r>
              <a:rPr lang="en-US"/>
              <a:t>Only one thread may acquire lock at a time so system places any other threads who attempt to acquire lock in blocked state</a:t>
            </a:r>
          </a:p>
          <a:p>
            <a:pPr lvl="1"/>
            <a:r>
              <a:rPr lang="en-US"/>
              <a:t>When the thread that owns the lock invokes method </a:t>
            </a:r>
            <a:r>
              <a:rPr lang="en-US" b="1">
                <a:latin typeface="Courier New" pitchFamily="49" charset="0"/>
              </a:rPr>
              <a:t>release</a:t>
            </a:r>
            <a:r>
              <a:rPr lang="en-US"/>
              <a:t>, the lock enters the unlocked state and blocked threads receive a notification so one can acquire the lock</a:t>
            </a:r>
          </a:p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  <a:p>
            <a:pPr lvl="1">
              <a:buFontTx/>
              <a:buNone/>
            </a:pP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31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/>
              <a:t>Thread Synchronization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Condition variables monitor the state of an object or notify a thread when an event occurs</a:t>
            </a:r>
          </a:p>
          <a:p>
            <a:pPr lvl="1"/>
            <a:r>
              <a:rPr lang="en-US"/>
              <a:t>Created with class </a:t>
            </a:r>
            <a:r>
              <a:rPr lang="en-US" b="1">
                <a:latin typeface="Courier New" pitchFamily="49" charset="0"/>
              </a:rPr>
              <a:t>threading.Condition</a:t>
            </a:r>
          </a:p>
          <a:p>
            <a:pPr lvl="1"/>
            <a:r>
              <a:rPr lang="en-US"/>
              <a:t>Provides </a:t>
            </a:r>
            <a:r>
              <a:rPr lang="en-US" b="1">
                <a:latin typeface="Courier New" pitchFamily="49" charset="0"/>
              </a:rPr>
              <a:t>acquire</a:t>
            </a:r>
            <a:r>
              <a:rPr lang="en-US"/>
              <a:t> and </a:t>
            </a:r>
            <a:r>
              <a:rPr lang="en-US" b="1">
                <a:latin typeface="Courier New" pitchFamily="49" charset="0"/>
              </a:rPr>
              <a:t>release</a:t>
            </a:r>
            <a:r>
              <a:rPr lang="en-US"/>
              <a:t> method because condition variable contains underlying locks</a:t>
            </a:r>
          </a:p>
          <a:p>
            <a:pPr lvl="1"/>
            <a:r>
              <a:rPr lang="en-US"/>
              <a:t>Method </a:t>
            </a:r>
            <a:r>
              <a:rPr lang="en-US" b="1">
                <a:latin typeface="Courier New" pitchFamily="49" charset="0"/>
              </a:rPr>
              <a:t>wait</a:t>
            </a:r>
            <a:r>
              <a:rPr lang="en-US"/>
              <a:t> causes calling thread to release lock lock and block until it is awakened again</a:t>
            </a:r>
          </a:p>
          <a:p>
            <a:pPr lvl="1"/>
            <a:r>
              <a:rPr lang="en-US"/>
              <a:t>Method </a:t>
            </a:r>
            <a:r>
              <a:rPr lang="en-US" b="1">
                <a:latin typeface="Courier New" pitchFamily="49" charset="0"/>
              </a:rPr>
              <a:t>notify</a:t>
            </a:r>
            <a:r>
              <a:rPr lang="en-US"/>
              <a:t> wakes up one thread waiting on the condition variable</a:t>
            </a:r>
          </a:p>
          <a:p>
            <a:pPr lvl="1"/>
            <a:r>
              <a:rPr lang="en-US"/>
              <a:t>Method </a:t>
            </a:r>
            <a:r>
              <a:rPr lang="en-US" b="1">
                <a:latin typeface="Courier New" pitchFamily="49" charset="0"/>
              </a:rPr>
              <a:t>notifyAll</a:t>
            </a:r>
            <a:r>
              <a:rPr lang="en-US"/>
              <a:t> wakes up all waiting threads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37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/>
              <a:t>Producer/Consumer Relationship without Thread Synchronization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Producer portion of application generates data</a:t>
            </a:r>
          </a:p>
          <a:p>
            <a:r>
              <a:rPr lang="en-US"/>
              <a:t>Consumer portion of application uses that data</a:t>
            </a:r>
          </a:p>
          <a:p>
            <a:r>
              <a:rPr lang="en-US"/>
              <a:t>Producer thread calls produce method to generate data and place it into a shared memory region called a buffer</a:t>
            </a:r>
          </a:p>
          <a:p>
            <a:r>
              <a:rPr lang="en-US"/>
              <a:t>Consumer thread calls consumer method to read data from the buffer</a:t>
            </a:r>
          </a:p>
        </p:txBody>
      </p:sp>
    </p:spTree>
    <p:extLst>
      <p:ext uri="{BB962C8B-B14F-4D97-AF65-F5344CB8AC3E}">
        <p14:creationId xmlns:p14="http://schemas.microsoft.com/office/powerpoint/2010/main" val="202655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fig19_03.py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4343400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3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fig19_03.py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Multiple threads modifying shared object.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UnsynchronizedInteger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UnsynchronizedInteger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ProduceInteger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ProduceInteger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ConsumeInteger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ConsumeInteger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8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initialize integer and threads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9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number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UnsynchronizedInteger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10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producer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"Producer"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number,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11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consumer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"Consumer"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number,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"Starting threads...\n"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14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15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start threads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16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producer.start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consumer.start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wait for threads to terminate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20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producer.join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consumer.join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23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"\</a:t>
            </a:r>
            <a:r>
              <a:rPr lang="en-US" dirty="0" err="1">
                <a:solidFill>
                  <a:srgbClr val="0099FF"/>
                </a:solidFill>
                <a:cs typeface="Courier New" pitchFamily="49" charset="0"/>
              </a:rPr>
              <a:t>nAll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threads have terminated."</a:t>
            </a:r>
            <a:endParaRPr lang="en-US" dirty="0"/>
          </a:p>
        </p:txBody>
      </p:sp>
      <p:grpSp>
        <p:nvGrpSpPr>
          <p:cNvPr id="8269" name="Group 77"/>
          <p:cNvGrpSpPr>
            <a:grpSpLocks/>
          </p:cNvGrpSpPr>
          <p:nvPr/>
        </p:nvGrpSpPr>
        <p:grpSpPr bwMode="auto">
          <a:xfrm>
            <a:off x="1600200" y="1219200"/>
            <a:ext cx="5792788" cy="533400"/>
            <a:chOff x="1008" y="768"/>
            <a:chExt cx="3649" cy="336"/>
          </a:xfrm>
        </p:grpSpPr>
        <p:sp>
          <p:nvSpPr>
            <p:cNvPr id="8267" name="Text Box 75"/>
            <p:cNvSpPr txBox="1">
              <a:spLocks noChangeArrowheads="1"/>
            </p:cNvSpPr>
            <p:nvPr/>
          </p:nvSpPr>
          <p:spPr bwMode="auto">
            <a:xfrm>
              <a:off x="1344" y="768"/>
              <a:ext cx="3313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Create shared </a:t>
              </a:r>
              <a:r>
                <a:rPr lang="en-US" b="1">
                  <a:latin typeface="Courier New" pitchFamily="49" charset="0"/>
                </a:rPr>
                <a:t>UnsynchronizedInteger</a:t>
              </a:r>
              <a:r>
                <a:rPr lang="en-US"/>
                <a:t> object </a:t>
              </a:r>
              <a:r>
                <a:rPr lang="en-US" b="1">
                  <a:latin typeface="Courier New" pitchFamily="49" charset="0"/>
                </a:rPr>
                <a:t>number</a:t>
              </a:r>
            </a:p>
          </p:txBody>
        </p:sp>
        <p:sp>
          <p:nvSpPr>
            <p:cNvPr id="8268" name="Line 76"/>
            <p:cNvSpPr>
              <a:spLocks noChangeShapeType="1"/>
            </p:cNvSpPr>
            <p:nvPr/>
          </p:nvSpPr>
          <p:spPr bwMode="auto">
            <a:xfrm flipH="1">
              <a:off x="1008" y="86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272" name="Group 80"/>
          <p:cNvGrpSpPr>
            <a:grpSpLocks/>
          </p:cNvGrpSpPr>
          <p:nvPr/>
        </p:nvGrpSpPr>
        <p:grpSpPr bwMode="auto">
          <a:xfrm>
            <a:off x="1981200" y="1371600"/>
            <a:ext cx="4373563" cy="609600"/>
            <a:chOff x="1248" y="864"/>
            <a:chExt cx="2755" cy="384"/>
          </a:xfrm>
        </p:grpSpPr>
        <p:sp>
          <p:nvSpPr>
            <p:cNvPr id="8270" name="Text Box 78"/>
            <p:cNvSpPr txBox="1">
              <a:spLocks noChangeArrowheads="1"/>
            </p:cNvSpPr>
            <p:nvPr/>
          </p:nvSpPr>
          <p:spPr bwMode="auto">
            <a:xfrm>
              <a:off x="1536" y="864"/>
              <a:ext cx="2467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Instantiate </a:t>
              </a:r>
              <a:r>
                <a:rPr lang="en-US" b="1">
                  <a:latin typeface="Courier New" pitchFamily="49" charset="0"/>
                </a:rPr>
                <a:t>ProduceInteger</a:t>
              </a:r>
              <a:r>
                <a:rPr lang="en-US"/>
                <a:t> thread object</a:t>
              </a:r>
            </a:p>
          </p:txBody>
        </p:sp>
        <p:sp>
          <p:nvSpPr>
            <p:cNvPr id="8271" name="Line 79"/>
            <p:cNvSpPr>
              <a:spLocks noChangeShapeType="1"/>
            </p:cNvSpPr>
            <p:nvPr/>
          </p:nvSpPr>
          <p:spPr bwMode="auto">
            <a:xfrm flipH="1">
              <a:off x="1248" y="96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275" name="Group 83"/>
          <p:cNvGrpSpPr>
            <a:grpSpLocks/>
          </p:cNvGrpSpPr>
          <p:nvPr/>
        </p:nvGrpSpPr>
        <p:grpSpPr bwMode="auto">
          <a:xfrm>
            <a:off x="2133600" y="1524000"/>
            <a:ext cx="4206875" cy="609600"/>
            <a:chOff x="1344" y="960"/>
            <a:chExt cx="2650" cy="384"/>
          </a:xfrm>
        </p:grpSpPr>
        <p:sp>
          <p:nvSpPr>
            <p:cNvPr id="8273" name="Text Box 81"/>
            <p:cNvSpPr txBox="1">
              <a:spLocks noChangeArrowheads="1"/>
            </p:cNvSpPr>
            <p:nvPr/>
          </p:nvSpPr>
          <p:spPr bwMode="auto">
            <a:xfrm>
              <a:off x="1728" y="960"/>
              <a:ext cx="2266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Create </a:t>
              </a:r>
              <a:r>
                <a:rPr lang="en-US" b="1">
                  <a:latin typeface="Courier New" pitchFamily="49" charset="0"/>
                </a:rPr>
                <a:t>ConsumeInteger</a:t>
              </a:r>
              <a:r>
                <a:rPr lang="en-US"/>
                <a:t> thread object</a:t>
              </a:r>
            </a:p>
          </p:txBody>
        </p:sp>
        <p:sp>
          <p:nvSpPr>
            <p:cNvPr id="8274" name="Line 82"/>
            <p:cNvSpPr>
              <a:spLocks noChangeShapeType="1"/>
            </p:cNvSpPr>
            <p:nvPr/>
          </p:nvSpPr>
          <p:spPr bwMode="auto">
            <a:xfrm flipH="1">
              <a:off x="1344" y="110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278" name="Group 86"/>
          <p:cNvGrpSpPr>
            <a:grpSpLocks/>
          </p:cNvGrpSpPr>
          <p:nvPr/>
        </p:nvGrpSpPr>
        <p:grpSpPr bwMode="auto">
          <a:xfrm>
            <a:off x="914400" y="2514600"/>
            <a:ext cx="4029075" cy="533400"/>
            <a:chOff x="576" y="1584"/>
            <a:chExt cx="2538" cy="336"/>
          </a:xfrm>
        </p:grpSpPr>
        <p:sp>
          <p:nvSpPr>
            <p:cNvPr id="8276" name="Text Box 84"/>
            <p:cNvSpPr txBox="1">
              <a:spLocks noChangeArrowheads="1"/>
            </p:cNvSpPr>
            <p:nvPr/>
          </p:nvSpPr>
          <p:spPr bwMode="auto">
            <a:xfrm>
              <a:off x="960" y="1584"/>
              <a:ext cx="215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Invoke thread object’s </a:t>
              </a:r>
              <a:r>
                <a:rPr lang="en-US" b="1">
                  <a:latin typeface="Courier New" pitchFamily="49" charset="0"/>
                </a:rPr>
                <a:t>start</a:t>
              </a:r>
              <a:r>
                <a:rPr lang="en-US"/>
                <a:t> methods</a:t>
              </a:r>
            </a:p>
          </p:txBody>
        </p:sp>
        <p:sp>
          <p:nvSpPr>
            <p:cNvPr id="8277" name="Line 85"/>
            <p:cNvSpPr>
              <a:spLocks noChangeShapeType="1"/>
            </p:cNvSpPr>
            <p:nvPr/>
          </p:nvSpPr>
          <p:spPr bwMode="auto">
            <a:xfrm flipH="1">
              <a:off x="576" y="168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281" name="Group 89"/>
          <p:cNvGrpSpPr>
            <a:grpSpLocks/>
          </p:cNvGrpSpPr>
          <p:nvPr/>
        </p:nvGrpSpPr>
        <p:grpSpPr bwMode="auto">
          <a:xfrm>
            <a:off x="914400" y="3200400"/>
            <a:ext cx="7310438" cy="609600"/>
            <a:chOff x="576" y="2016"/>
            <a:chExt cx="4605" cy="384"/>
          </a:xfrm>
        </p:grpSpPr>
        <p:sp>
          <p:nvSpPr>
            <p:cNvPr id="8279" name="Text Box 87"/>
            <p:cNvSpPr txBox="1">
              <a:spLocks noChangeArrowheads="1"/>
            </p:cNvSpPr>
            <p:nvPr/>
          </p:nvSpPr>
          <p:spPr bwMode="auto">
            <a:xfrm>
              <a:off x="912" y="2016"/>
              <a:ext cx="4269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Ensures that main program waits for both threads to terminate before proceeding</a:t>
              </a:r>
            </a:p>
          </p:txBody>
        </p:sp>
        <p:sp>
          <p:nvSpPr>
            <p:cNvPr id="8280" name="Line 88"/>
            <p:cNvSpPr>
              <a:spLocks noChangeShapeType="1"/>
            </p:cNvSpPr>
            <p:nvPr/>
          </p:nvSpPr>
          <p:spPr bwMode="auto">
            <a:xfrm flipH="1">
              <a:off x="576" y="2112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7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fig19_03.py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 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7475" y="228600"/>
            <a:ext cx="6934200" cy="30130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Starting threads...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</a:t>
            </a:r>
            <a:r>
              <a:rPr lang="en-US" sz="1200" b="1">
                <a:solidFill>
                  <a:srgbClr val="000000"/>
                </a:solidFill>
                <a:latin typeface="Times New Roman"/>
                <a:cs typeface="Courier New" pitchFamily="49" charset="0"/>
              </a:rPr>
              <a:t>–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</a:t>
            </a:r>
            <a:r>
              <a:rPr lang="en-US" sz="1200" b="1">
                <a:solidFill>
                  <a:srgbClr val="000000"/>
                </a:solidFill>
                <a:latin typeface="Times New Roman"/>
                <a:cs typeface="Courier New" pitchFamily="49" charset="0"/>
              </a:rPr>
              <a:t>–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1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1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2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2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values totaling: 1.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Consumer.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3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4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done producing.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Producer.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 threads have terminated.</a:t>
            </a:r>
            <a:endParaRPr lang="en-US" sz="1200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17475" y="3505200"/>
            <a:ext cx="6934200" cy="30130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Starting threads...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1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2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3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3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4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done producing.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Producer.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4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4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4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values totaling: 15.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Consumer.</a:t>
            </a: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 threads have terminated.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43255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  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" y="457200"/>
            <a:ext cx="6629400" cy="30130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Starting threads...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2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2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3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3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4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done producing.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Producer.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4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values totaling: 10.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Consumer.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latin typeface="Courier New" pitchFamily="49" charset="0"/>
                <a:cs typeface="Courier New" pitchFamily="49" charset="0"/>
              </a:rPr>
              <a:t>All threads have terminated</a:t>
            </a:r>
            <a:r>
              <a:rPr lang="en-US" sz="1200" b="1">
                <a:latin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374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Parallel Programming Model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/>
              <a:t>Thread</a:t>
            </a: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Today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17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ProduceInteger.py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5105400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4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ProduceInteger.py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Integer-producing class.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threading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random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time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9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"""Thread to produce integers"""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sharedObject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begin, end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"""Initialize thread, set shared object"""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threading.Thread.__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name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15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self.sharedObject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sharedObject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self.begin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begin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self.end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end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run( self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"""Produce integers in given range at random intervals"""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22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i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range(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self.begin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self.end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+ 1 )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23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time.sleep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random.randrange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4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24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self.sharedObject.set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i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done producing."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27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"Terminating %s."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/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524000" y="1066800"/>
            <a:ext cx="3743325" cy="533400"/>
            <a:chOff x="960" y="672"/>
            <a:chExt cx="2358" cy="336"/>
          </a:xfrm>
        </p:grpSpPr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1344" y="672"/>
              <a:ext cx="197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Subclass of </a:t>
              </a:r>
              <a:r>
                <a:rPr lang="en-US" b="1">
                  <a:latin typeface="Courier New" pitchFamily="49" charset="0"/>
                </a:rPr>
                <a:t>threading.Thread</a:t>
              </a: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H="1">
              <a:off x="960" y="768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1600200" y="2286000"/>
            <a:ext cx="7188200" cy="609600"/>
            <a:chOff x="1008" y="1440"/>
            <a:chExt cx="4528" cy="384"/>
          </a:xfrm>
        </p:grpSpPr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1200" y="1440"/>
              <a:ext cx="4336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Set variable </a:t>
              </a:r>
              <a:r>
                <a:rPr lang="en-US" b="1">
                  <a:latin typeface="Courier New" pitchFamily="49" charset="0"/>
                </a:rPr>
                <a:t>sharedObject</a:t>
              </a:r>
              <a:r>
                <a:rPr lang="en-US"/>
                <a:t> to refer to object shared by producer and consumer</a:t>
              </a: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H="1">
              <a:off x="1008" y="1536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1752600" y="3505200"/>
            <a:ext cx="3048000" cy="609600"/>
            <a:chOff x="1104" y="2208"/>
            <a:chExt cx="1920" cy="384"/>
          </a:xfrm>
        </p:grpSpPr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488" y="2208"/>
              <a:ext cx="1536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Loops from </a:t>
              </a:r>
              <a:r>
                <a:rPr lang="en-US" b="1">
                  <a:latin typeface="Courier New" pitchFamily="49" charset="0"/>
                </a:rPr>
                <a:t>begin</a:t>
              </a:r>
              <a:r>
                <a:rPr lang="en-US"/>
                <a:t> to </a:t>
              </a:r>
              <a:r>
                <a:rPr lang="en-US" b="1">
                  <a:latin typeface="Courier New" pitchFamily="49" charset="0"/>
                </a:rPr>
                <a:t>end</a:t>
              </a:r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flipH="1">
              <a:off x="1104" y="2304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2057400" y="3733800"/>
            <a:ext cx="6808788" cy="609600"/>
            <a:chOff x="1296" y="2352"/>
            <a:chExt cx="4289" cy="384"/>
          </a:xfrm>
        </p:grpSpPr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1584" y="2352"/>
              <a:ext cx="4001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Put </a:t>
              </a:r>
              <a:r>
                <a:rPr lang="en-US" b="1">
                  <a:latin typeface="Courier New" pitchFamily="49" charset="0"/>
                </a:rPr>
                <a:t>ProduceInteger</a:t>
              </a:r>
              <a:r>
                <a:rPr lang="en-US"/>
                <a:t> object into sleeping state for random time interval</a:t>
              </a: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 flipH="1">
              <a:off x="1296" y="244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2362200" y="4419600"/>
            <a:ext cx="5265738" cy="609600"/>
            <a:chOff x="1536" y="2736"/>
            <a:chExt cx="3317" cy="384"/>
          </a:xfrm>
        </p:grpSpPr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1728" y="2736"/>
              <a:ext cx="3125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Prints message indicating that </a:t>
              </a:r>
              <a:r>
                <a:rPr lang="en-US" b="1">
                  <a:latin typeface="Courier New" pitchFamily="49" charset="0"/>
                </a:rPr>
                <a:t>run</a:t>
              </a:r>
              <a:r>
                <a:rPr lang="en-US"/>
                <a:t> method has terminated</a:t>
              </a:r>
            </a:p>
          </p:txBody>
        </p:sp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 flipH="1">
              <a:off x="1536" y="2832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069" name="Group 21"/>
          <p:cNvGrpSpPr>
            <a:grpSpLocks/>
          </p:cNvGrpSpPr>
          <p:nvPr/>
        </p:nvGrpSpPr>
        <p:grpSpPr bwMode="auto">
          <a:xfrm>
            <a:off x="2286000" y="3962400"/>
            <a:ext cx="2347913" cy="533400"/>
            <a:chOff x="1440" y="2496"/>
            <a:chExt cx="1479" cy="336"/>
          </a:xfrm>
        </p:grpSpPr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1920" y="2496"/>
              <a:ext cx="999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Set shared object</a:t>
              </a:r>
            </a:p>
          </p:txBody>
        </p:sp>
        <p:sp>
          <p:nvSpPr>
            <p:cNvPr id="2068" name="Line 20"/>
            <p:cNvSpPr>
              <a:spLocks noChangeShapeType="1"/>
            </p:cNvSpPr>
            <p:nvPr/>
          </p:nvSpPr>
          <p:spPr bwMode="auto">
            <a:xfrm flipH="1">
              <a:off x="1440" y="2592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138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ConsumeInteger.py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5638800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5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ConsumeInteger.py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Integer-consuming queue.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threading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random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time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8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9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"""Thread to consume integers"""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sharedObject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amount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"""Initialize thread, set shared object"""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threading.Thread.__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name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15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self.sharedObject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sharedObject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self.amount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amount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run( self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"""Consume given amount of values at random time intervals"""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sum =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0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total sum of consumed values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consume given amount of values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i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range(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self.amount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time.sleep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random.randrange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4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26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sum +=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self.sharedObject.get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27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28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read values totaling: %d."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sum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"Terminating %s."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/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752600" y="2286000"/>
            <a:ext cx="5365750" cy="609600"/>
            <a:chOff x="1104" y="1440"/>
            <a:chExt cx="3380" cy="384"/>
          </a:xfrm>
        </p:grpSpPr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344" y="1440"/>
              <a:ext cx="3140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Refers to the shared </a:t>
              </a:r>
              <a:r>
                <a:rPr lang="en-US" b="1">
                  <a:latin typeface="Courier New" pitchFamily="49" charset="0"/>
                </a:rPr>
                <a:t>UnsynchronizedInteger</a:t>
              </a:r>
              <a:r>
                <a:rPr lang="en-US"/>
                <a:t> object</a:t>
              </a: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 flipH="1">
              <a:off x="1104" y="153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1600200" y="4267200"/>
            <a:ext cx="6097588" cy="609600"/>
            <a:chOff x="1008" y="2688"/>
            <a:chExt cx="3841" cy="384"/>
          </a:xfrm>
        </p:grpSpPr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392" y="2688"/>
              <a:ext cx="3457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Sums values of the shared </a:t>
              </a:r>
              <a:r>
                <a:rPr lang="en-US" b="1">
                  <a:latin typeface="Courier New" pitchFamily="49" charset="0"/>
                </a:rPr>
                <a:t>UnsynchronizedInteger</a:t>
              </a:r>
              <a:r>
                <a:rPr lang="en-US"/>
                <a:t> object</a:t>
              </a: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 flipH="1">
              <a:off x="1008" y="2784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3276600" y="4876800"/>
            <a:ext cx="3521075" cy="533400"/>
            <a:chOff x="1920" y="3072"/>
            <a:chExt cx="2218" cy="336"/>
          </a:xfrm>
        </p:grpSpPr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2208" y="3072"/>
              <a:ext cx="1930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Print total sum of consumed values</a:t>
              </a:r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>
              <a:off x="1920" y="3168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01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UnsynchronizedInteger.py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5334000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6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UnsynchronizedInteger.py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Unsynchronized access to an integer.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threading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6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UnsynchronizedInteger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"""Class that provides unsynchronized access an integer"""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8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9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"""Initialize integer to -1"""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12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self.buffer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-1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14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set( self,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newNumber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15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"""Set value of integer"""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writes %d"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threading.currentThread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().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newNumber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self.buffer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newNumber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20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21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get( self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"""Get value of integer"""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24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tempNumber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self.buffer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reads %d"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threading.currentThread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().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tempNumber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27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28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tempNumber</a:t>
            </a:r>
            <a:endParaRPr lang="en-US" dirty="0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1371600" y="609600"/>
            <a:ext cx="4573588" cy="609600"/>
            <a:chOff x="864" y="384"/>
            <a:chExt cx="2881" cy="384"/>
          </a:xfrm>
        </p:grpSpPr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296" y="384"/>
              <a:ext cx="2449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Provides unsynchronized access to an integer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H="1">
              <a:off x="864" y="4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0" name="Group 12"/>
          <p:cNvGrpSpPr>
            <a:grpSpLocks/>
          </p:cNvGrpSpPr>
          <p:nvPr/>
        </p:nvGrpSpPr>
        <p:grpSpPr bwMode="auto">
          <a:xfrm>
            <a:off x="1600200" y="1890713"/>
            <a:ext cx="2562225" cy="471487"/>
            <a:chOff x="1008" y="1191"/>
            <a:chExt cx="1614" cy="297"/>
          </a:xfrm>
        </p:grpSpPr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1382" y="1191"/>
              <a:ext cx="1240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Initialize integer to -1</a:t>
              </a:r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H="1">
              <a:off x="1008" y="1296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1371600" y="2133600"/>
            <a:ext cx="3554413" cy="533400"/>
            <a:chOff x="864" y="1344"/>
            <a:chExt cx="2239" cy="336"/>
          </a:xfrm>
        </p:grpSpPr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1440" y="1344"/>
              <a:ext cx="1663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Sets integer to specified value</a:t>
              </a:r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H="1">
              <a:off x="864" y="1440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1371600" y="3429000"/>
            <a:ext cx="2538413" cy="533400"/>
            <a:chOff x="864" y="2160"/>
            <a:chExt cx="1599" cy="336"/>
          </a:xfrm>
        </p:grpSpPr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1104" y="2160"/>
              <a:ext cx="1359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Returns value of integer</a:t>
              </a:r>
            </a:p>
          </p:txBody>
        </p:sp>
        <p:sp>
          <p:nvSpPr>
            <p:cNvPr id="12303" name="Line 15"/>
            <p:cNvSpPr>
              <a:spLocks noChangeShapeType="1"/>
            </p:cNvSpPr>
            <p:nvPr/>
          </p:nvSpPr>
          <p:spPr bwMode="auto">
            <a:xfrm flipH="1">
              <a:off x="864" y="2256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1447800" y="4038600"/>
            <a:ext cx="6080125" cy="457200"/>
            <a:chOff x="912" y="2544"/>
            <a:chExt cx="3830" cy="288"/>
          </a:xfrm>
        </p:grpSpPr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1200" y="2544"/>
              <a:ext cx="3542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Use temporary variable to ensure that program prints correct value</a:t>
              </a:r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 flipH="1">
              <a:off x="912" y="264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74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</a:t>
            </a:r>
            <a:r>
              <a:rPr lang="en-US" dirty="0"/>
              <a:t>Producer/Consumer Relationship with Thread Synchronization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Producer and consumer can access shared memory cell with synchronization</a:t>
            </a:r>
          </a:p>
          <a:p>
            <a:pPr lvl="1"/>
            <a:r>
              <a:rPr lang="en-US"/>
              <a:t>Ensures that the consumer consumes each value exactly once</a:t>
            </a:r>
          </a:p>
          <a:p>
            <a:pPr lvl="1"/>
            <a:r>
              <a:rPr lang="en-US"/>
              <a:t>Ensures that consumer waits for producer to execute first</a:t>
            </a:r>
          </a:p>
        </p:txBody>
      </p:sp>
    </p:spTree>
    <p:extLst>
      <p:ext uri="{BB962C8B-B14F-4D97-AF65-F5344CB8AC3E}">
        <p14:creationId xmlns:p14="http://schemas.microsoft.com/office/powerpoint/2010/main" val="647761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fig19_07.py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5029200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7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fig19_07.py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Multiple threads modifying shared object.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SynchronizedInteger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SynchronizedInteger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ProduceInteger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ProduceInteger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ConsumeInteger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 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ConsumeInteger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8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initialize number and threads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9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number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SynchronizedInteger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producer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"Producer"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number,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consumer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"Consumer"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number,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"Starting threads...\n"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14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15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"%-35s %-9s%2s\n"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"Operation"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"Buffer"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"Occupied Count"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number.displayState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"Initial state"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start threads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20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producer.start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consumer.start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23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wait for threads to terminate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24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producer.join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consumer.join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26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27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"\</a:t>
            </a:r>
            <a:r>
              <a:rPr lang="en-US" dirty="0" err="1">
                <a:solidFill>
                  <a:srgbClr val="0099FF"/>
                </a:solidFill>
                <a:cs typeface="Courier New" pitchFamily="49" charset="0"/>
              </a:rPr>
              <a:t>nAll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threads have terminated."</a:t>
            </a:r>
            <a:endParaRPr lang="en-US" dirty="0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1828800" y="1143000"/>
            <a:ext cx="4029075" cy="609600"/>
            <a:chOff x="1152" y="720"/>
            <a:chExt cx="2538" cy="384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1392" y="720"/>
              <a:ext cx="2298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Create </a:t>
              </a:r>
              <a:r>
                <a:rPr lang="en-US" b="1">
                  <a:latin typeface="Courier New" pitchFamily="49" charset="0"/>
                </a:rPr>
                <a:t>SynchronizedInteger</a:t>
              </a:r>
              <a:r>
                <a:rPr lang="en-US"/>
                <a:t> object</a:t>
              </a: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H="1">
              <a:off x="1152" y="816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1676400" y="3200400"/>
            <a:ext cx="3638550" cy="609600"/>
            <a:chOff x="1056" y="2016"/>
            <a:chExt cx="2292" cy="384"/>
          </a:xfrm>
        </p:grpSpPr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1344" y="2016"/>
              <a:ext cx="200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 producer and consumer threads</a:t>
              </a:r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H="1">
              <a:off x="1056" y="2112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473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  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6781800" cy="65436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 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Starting threads...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Operation                           Buffer   Occupied Count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Initial state                       -1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1                   1        </a:t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1                    1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tries to read.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Buffer empty. Consumer waits.       1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2                   2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2                    2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3                   3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tries to write.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Buffer full. Producer waits.        3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3                    3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4                   4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done producing.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Producer.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4                    4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values totaling: 10.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Consumer.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 threads have terminated.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endParaRPr lang="en-US" sz="12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334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6858000" cy="648176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Starting threads...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Operation                           Buffer   Occupied Count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Initial state                       -1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tries to read.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Buffer empty. Consumer waits.       -1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1                   1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1                    1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2                   2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2                    2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tries to read.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Buffer empty. Consumer waits.       2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3                   3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3                    3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4                   4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done producing.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Producer.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4                    4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values totaling: 10.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Consumer.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 threads have terminated.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67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52400" y="228600"/>
            <a:ext cx="6324600" cy="557053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Starting threads...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Operation                           Buffer   Occupied Count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Initial state                       -1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1                   1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1                    1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2                   2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2                    2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3                   3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3                    3         0</a:t>
            </a:r>
            <a:endParaRPr 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200">
                <a:latin typeface="Courier New" pitchFamily="49" charset="0"/>
              </a:rPr>
              <a:t> </a:t>
            </a:r>
            <a:endParaRPr 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writes 4                   4         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done producing.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Producer.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reads 4                    4         0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values totaling: 10.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Consumer.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All threads have terminated.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8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SynchronizedInteger.py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8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SynchronizedInteger.py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Synchronized access to an integer with condition variable.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threading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6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SynchronizedInteger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"""Class that provides synchronized access an integer"""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8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9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"""Initialize integer, buffer count and condition variable"""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self.buffer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-1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13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self.occupiedBufferCount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0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number of occupied buffers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14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self.threadCondition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threading.Condition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15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16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set( self,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newNumber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"""Set value of integer--blocks until lock acquired"""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block until lock released then acquire lock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20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self.threadCondition.acquire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while not producer’s turn, release lock and block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23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self.occupiedBufferCount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==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tries to write."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threading.currentThread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().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self.displayState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"Buffer full. 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+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27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threading.currentThread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().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 +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 waits."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28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self.threadCondition.wait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29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(lock has now been re-acquired)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31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32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self.buffer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newNumber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set new buffer value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self.occupiedBufferCount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+=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allow consumer to consume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34   </a:t>
            </a:r>
            <a:endParaRPr lang="en-US" dirty="0"/>
          </a:p>
        </p:txBody>
      </p: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1524000" y="685800"/>
            <a:ext cx="4141788" cy="533400"/>
            <a:chOff x="960" y="432"/>
            <a:chExt cx="2609" cy="336"/>
          </a:xfrm>
        </p:grpSpPr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1248" y="432"/>
              <a:ext cx="2321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Provides synchronized access to an integer</a:t>
              </a: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H="1">
              <a:off x="960" y="528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1905000" y="1981200"/>
            <a:ext cx="4222750" cy="533400"/>
            <a:chOff x="1200" y="1248"/>
            <a:chExt cx="2660" cy="336"/>
          </a:xfrm>
        </p:grpSpPr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1536" y="1248"/>
              <a:ext cx="232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Keeps track of number of occupied buffers</a:t>
              </a: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 flipH="1">
              <a:off x="1200" y="13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2286000" y="2133600"/>
            <a:ext cx="4356100" cy="533400"/>
            <a:chOff x="1440" y="1344"/>
            <a:chExt cx="2744" cy="336"/>
          </a:xfrm>
        </p:grpSpPr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1776" y="1344"/>
              <a:ext cx="2408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Condition variable controls access to integer</a:t>
              </a: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1371600" y="2514600"/>
            <a:ext cx="4638675" cy="533400"/>
            <a:chOff x="864" y="1584"/>
            <a:chExt cx="2922" cy="336"/>
          </a:xfrm>
        </p:grpSpPr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104" y="1584"/>
              <a:ext cx="2682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Sets value of integer, blocking until lock acquired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H="1">
              <a:off x="864" y="168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56" name="Group 20"/>
          <p:cNvGrpSpPr>
            <a:grpSpLocks/>
          </p:cNvGrpSpPr>
          <p:nvPr/>
        </p:nvGrpSpPr>
        <p:grpSpPr bwMode="auto">
          <a:xfrm>
            <a:off x="2743200" y="3200400"/>
            <a:ext cx="4692650" cy="609600"/>
            <a:chOff x="1728" y="2016"/>
            <a:chExt cx="2956" cy="384"/>
          </a:xfrm>
        </p:grpSpPr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2208" y="2016"/>
              <a:ext cx="2476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Method </a:t>
              </a:r>
              <a:r>
                <a:rPr lang="en-US" b="1">
                  <a:latin typeface="Courier New" pitchFamily="49" charset="0"/>
                </a:rPr>
                <a:t>acquire</a:t>
              </a:r>
              <a:r>
                <a:rPr lang="en-US"/>
                <a:t> blocks until lock available</a:t>
              </a:r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 flipH="1">
              <a:off x="1728" y="2160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1828800" y="3657600"/>
            <a:ext cx="2940050" cy="685800"/>
            <a:chOff x="1152" y="2304"/>
            <a:chExt cx="1852" cy="432"/>
          </a:xfrm>
        </p:grpSpPr>
        <p:sp>
          <p:nvSpPr>
            <p:cNvPr id="14345" name="Text Box 9"/>
            <p:cNvSpPr txBox="1">
              <a:spLocks noChangeArrowheads="1"/>
            </p:cNvSpPr>
            <p:nvPr/>
          </p:nvSpPr>
          <p:spPr bwMode="auto">
            <a:xfrm>
              <a:off x="1488" y="2304"/>
              <a:ext cx="1516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Block until producer’s turn</a:t>
              </a:r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H="1">
              <a:off x="1152" y="2400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1600200" y="5334000"/>
            <a:ext cx="4411663" cy="685800"/>
            <a:chOff x="1008" y="3360"/>
            <a:chExt cx="2779" cy="432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1344" y="3360"/>
              <a:ext cx="2443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Set new buffer value after lock is re-acquired</a:t>
              </a:r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H="1">
              <a:off x="1008" y="3456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111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SynchronizedInteger.py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6096000"/>
          </a:xfrm>
        </p:spPr>
        <p:txBody>
          <a:bodyPr/>
          <a:lstStyle/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35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self.displayState(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"%s writes %d"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36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( threading.currentThread().getName(), newNumber )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37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38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self.threadCondition.notify()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wake up a waiting thread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39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self.threadCondition.release()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allow lock to be acquired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40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41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get( self ):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42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"""Get value of integer--blocks until lock acquired"""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43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44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block until lock released then acquire lock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45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self.threadCondition.acquire()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46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47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while producer’s turn, release lock and block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48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while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self.occupiedBufferCount ==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0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49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"%s tries to read."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50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threading.currentThread().getName()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51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self.displayState(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"Buffer empty.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+ \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52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threading.currentThread().getName() +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 waits."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53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self.threadCondition.wait()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54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55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(lock has now been re-acquired)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56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57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tempNumber = self.buffer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58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self.occupiedBufferCount -=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allow producer to produce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59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60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self.displayState(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"%s reads %d"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61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( threading.currentThread().getName(), tempNumber )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62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63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self.threadCondition.notify()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wake up a waiting thread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64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self.threadCondition.release()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allow lock to be acquired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65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66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return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tempNumber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67   </a:t>
            </a:r>
            <a:endParaRPr lang="en-US"/>
          </a:p>
        </p:txBody>
      </p: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1905000" y="304800"/>
            <a:ext cx="2971800" cy="533400"/>
            <a:chOff x="1200" y="192"/>
            <a:chExt cx="1872" cy="336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632" y="192"/>
              <a:ext cx="1440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Wake up a waiting thread</a:t>
              </a:r>
            </a:p>
          </p:txBody>
        </p:sp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 flipH="1">
              <a:off x="1200" y="288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2057400" y="457200"/>
            <a:ext cx="2994025" cy="609600"/>
            <a:chOff x="1296" y="288"/>
            <a:chExt cx="1886" cy="384"/>
          </a:xfrm>
        </p:grpSpPr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1728" y="288"/>
              <a:ext cx="145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Allow lock to be acquired</a:t>
              </a:r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H="1">
              <a:off x="1296" y="384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1371600" y="914400"/>
            <a:ext cx="4179888" cy="533400"/>
            <a:chOff x="864" y="576"/>
            <a:chExt cx="2633" cy="336"/>
          </a:xfrm>
        </p:grpSpPr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>
              <a:off x="1152" y="576"/>
              <a:ext cx="2345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Return value of integer when lock acquired</a:t>
              </a:r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H="1">
              <a:off x="864" y="672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28800" y="2133600"/>
            <a:ext cx="4176713" cy="609600"/>
            <a:chOff x="1152" y="1344"/>
            <a:chExt cx="2631" cy="384"/>
          </a:xfrm>
        </p:grpSpPr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>
              <a:off x="1344" y="1344"/>
              <a:ext cx="2439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Release lock and block until consumer’s turn</a:t>
              </a:r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flipH="1">
              <a:off x="1152" y="144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1905000" y="4343400"/>
            <a:ext cx="2259013" cy="492125"/>
            <a:chOff x="1200" y="2736"/>
            <a:chExt cx="1423" cy="310"/>
          </a:xfrm>
        </p:grpSpPr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>
              <a:off x="1488" y="2736"/>
              <a:ext cx="1135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Display buffer state</a:t>
              </a: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H="1">
              <a:off x="1200" y="2880"/>
              <a:ext cx="288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76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dirty="0"/>
              <a:t>Introduction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Threads often called “light-weight” process because operating systems generally require fewer resources to create and manage threads than to create and manage processes</a:t>
            </a:r>
          </a:p>
          <a:p>
            <a:r>
              <a:rPr lang="en-US"/>
              <a:t>Python’s threading capabilities depend on whether the operating system supports multithreading</a:t>
            </a:r>
          </a:p>
          <a:p>
            <a:r>
              <a:rPr lang="en-US"/>
              <a:t>Python’s </a:t>
            </a:r>
            <a:r>
              <a:rPr lang="en-US" b="1">
                <a:latin typeface="Courier New" pitchFamily="49" charset="0"/>
              </a:rPr>
              <a:t>threading</a:t>
            </a:r>
            <a:r>
              <a:rPr lang="en-US"/>
              <a:t> module provides its multithreading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903680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SynchronizedInteger.py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1066800"/>
          </a:xfrm>
        </p:spPr>
        <p:txBody>
          <a:bodyPr/>
          <a:lstStyle/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68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displayState( self, operation ):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69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"""Display current state"""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70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71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"%-35s %-9s%2s\n"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72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( operation, self.buffer, self.occupiedBufferCount )</a:t>
            </a:r>
            <a:endParaRPr lang="en-US"/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2057400" y="457200"/>
            <a:ext cx="3095625" cy="484188"/>
            <a:chOff x="1296" y="288"/>
            <a:chExt cx="1950" cy="305"/>
          </a:xfrm>
        </p:grpSpPr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1526" y="375"/>
              <a:ext cx="1720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Displays current state of buffer</a:t>
              </a: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 flipH="1" flipV="1">
              <a:off x="1296" y="28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58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/>
              <a:t>Producer/Consumer Relationship: Module </a:t>
            </a:r>
            <a:r>
              <a:rPr lang="en-US" dirty="0">
                <a:latin typeface="Courier New" pitchFamily="49" charset="0"/>
              </a:rPr>
              <a:t>Queue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Module </a:t>
            </a:r>
            <a:r>
              <a:rPr lang="en-US" b="1">
                <a:latin typeface="Courier New" pitchFamily="49" charset="0"/>
              </a:rPr>
              <a:t>Queue</a:t>
            </a:r>
            <a:r>
              <a:rPr lang="en-US"/>
              <a:t> defines class </a:t>
            </a:r>
            <a:r>
              <a:rPr lang="en-US" b="1">
                <a:latin typeface="Courier New" pitchFamily="49" charset="0"/>
              </a:rPr>
              <a:t>Queue</a:t>
            </a:r>
            <a:r>
              <a:rPr lang="en-US"/>
              <a:t>, which is a synchronized implementation of a queue</a:t>
            </a:r>
          </a:p>
          <a:p>
            <a:r>
              <a:rPr lang="en-US" b="1">
                <a:latin typeface="Courier New" pitchFamily="49" charset="0"/>
              </a:rPr>
              <a:t>Queue</a:t>
            </a:r>
            <a:r>
              <a:rPr lang="en-US"/>
              <a:t> constructor accepts optional argument </a:t>
            </a:r>
            <a:r>
              <a:rPr lang="en-US" b="1">
                <a:latin typeface="Courier New" pitchFamily="49" charset="0"/>
              </a:rPr>
              <a:t>maxsize</a:t>
            </a:r>
          </a:p>
          <a:p>
            <a:r>
              <a:rPr lang="en-US"/>
              <a:t>Consumer consumes value by calling </a:t>
            </a:r>
            <a:r>
              <a:rPr lang="en-US" b="1">
                <a:latin typeface="Courier New" pitchFamily="49" charset="0"/>
              </a:rPr>
              <a:t>Queue</a:t>
            </a:r>
            <a:r>
              <a:rPr lang="en-US"/>
              <a:t> method </a:t>
            </a:r>
            <a:r>
              <a:rPr lang="en-US" b="1">
                <a:latin typeface="Courier New" pitchFamily="49" charset="0"/>
              </a:rPr>
              <a:t>get</a:t>
            </a:r>
            <a:r>
              <a:rPr lang="en-US"/>
              <a:t>, which removes and returns item from the head of the queue</a:t>
            </a:r>
          </a:p>
          <a:p>
            <a:r>
              <a:rPr lang="en-US"/>
              <a:t>Producer produces value by calling </a:t>
            </a:r>
            <a:r>
              <a:rPr lang="en-US" b="1">
                <a:latin typeface="Courier New" pitchFamily="49" charset="0"/>
              </a:rPr>
              <a:t>Queue</a:t>
            </a:r>
            <a:r>
              <a:rPr lang="en-US"/>
              <a:t> method </a:t>
            </a:r>
            <a:r>
              <a:rPr lang="en-US" b="1">
                <a:latin typeface="Courier New" pitchFamily="49" charset="0"/>
              </a:rPr>
              <a:t>put</a:t>
            </a:r>
            <a:r>
              <a:rPr lang="en-US"/>
              <a:t>, which inserts item at tail of queue</a:t>
            </a:r>
          </a:p>
        </p:txBody>
      </p:sp>
    </p:spTree>
    <p:extLst>
      <p:ext uri="{BB962C8B-B14F-4D97-AF65-F5344CB8AC3E}">
        <p14:creationId xmlns:p14="http://schemas.microsoft.com/office/powerpoint/2010/main" val="2503093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fig19_09.py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4419600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9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fig19_09.py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Multiple threads producing/consuming values.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4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Queue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Queue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ProduceToQueue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ProduceToQueue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ConsumeFromQueue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ConsumeFromQueue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8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initialize number and threads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9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queue = Queue()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producer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ProduceToQueue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"Producer"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queue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consumer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ConsumeFromQueue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"Consumer"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queue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"Starting threads...\n"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14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15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start threads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16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producer.start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consumer.start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wait for threads to terminate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20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producer.join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consumer.join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23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"\</a:t>
            </a:r>
            <a:r>
              <a:rPr lang="en-US" dirty="0" err="1">
                <a:solidFill>
                  <a:srgbClr val="0099FF"/>
                </a:solidFill>
                <a:cs typeface="Courier New" pitchFamily="49" charset="0"/>
              </a:rPr>
              <a:t>nAll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threads have terminated."</a:t>
            </a:r>
            <a:endParaRPr lang="en-US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2400" y="4800600"/>
            <a:ext cx="6858000" cy="13700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Starting threads...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adding 11 to queue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adding 12 to queue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attempting to read 11...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11</a:t>
            </a:r>
            <a:r>
              <a:rPr lang="en-US" sz="1200" b="1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 New" pitchFamily="49" charset="0"/>
              </a:rPr>
            </a:br>
            <a:endParaRPr lang="en-US" sz="1200" b="1">
              <a:solidFill>
                <a:srgbClr val="000000"/>
              </a:solidFill>
              <a:latin typeface="Courier New" pitchFamily="49" charset="0"/>
            </a:endParaRP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1219200" y="381000"/>
            <a:ext cx="5099050" cy="533400"/>
            <a:chOff x="768" y="240"/>
            <a:chExt cx="3212" cy="336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1152" y="240"/>
              <a:ext cx="2828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Class </a:t>
              </a:r>
              <a:r>
                <a:rPr lang="en-US" b="1">
                  <a:latin typeface="Courier New" pitchFamily="49" charset="0"/>
                </a:rPr>
                <a:t>Queue</a:t>
              </a:r>
              <a:r>
                <a:rPr lang="en-US"/>
                <a:t> is synchronized queue implementation</a:t>
              </a:r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H="1">
              <a:off x="768" y="33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1447800" y="1219200"/>
            <a:ext cx="2836863" cy="609600"/>
            <a:chOff x="912" y="768"/>
            <a:chExt cx="1787" cy="384"/>
          </a:xfrm>
        </p:grpSpPr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056" y="768"/>
              <a:ext cx="1643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Instantiate infinite-size queue</a:t>
              </a:r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H="1">
              <a:off x="912" y="864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1600200" y="2438400"/>
            <a:ext cx="3409950" cy="609600"/>
            <a:chOff x="1008" y="1536"/>
            <a:chExt cx="2148" cy="384"/>
          </a:xfrm>
        </p:grpSpPr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1152" y="1536"/>
              <a:ext cx="200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 producer and consumer threads</a:t>
              </a:r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>
              <a:off x="1008" y="1680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424" name="Group 16"/>
          <p:cNvGrpSpPr>
            <a:grpSpLocks/>
          </p:cNvGrpSpPr>
          <p:nvPr/>
        </p:nvGrpSpPr>
        <p:grpSpPr bwMode="auto">
          <a:xfrm>
            <a:off x="1524000" y="3124200"/>
            <a:ext cx="6073775" cy="685800"/>
            <a:chOff x="960" y="1968"/>
            <a:chExt cx="3826" cy="432"/>
          </a:xfrm>
        </p:grpSpPr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1152" y="1968"/>
              <a:ext cx="363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Main program waits for consumer and producer threads to terminate</a:t>
              </a:r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 flipH="1">
              <a:off x="960" y="2112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9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fig19_09.py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 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6553200" cy="581697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attempting to read 12...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12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adding 13 to queue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attempting to read 13...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13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adding 14 to queue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attempting to read 14...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14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attempting to read 15...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adding 15 to queue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15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attempting to read 16...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adding 16 to queue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16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attempting to read 17...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adding 17 to queue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17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adding 18 to queue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adding 19 to queue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attempting to read 18...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18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attempting to read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..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19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adding 20 to queue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Producer finished producing values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Producer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attempting to read 20...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read 20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Consumer retrieved values totaling: 155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Terminating Consumer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1200" b="1" dirty="0">
                <a:latin typeface="Courier New" pitchFamily="49" charset="0"/>
                <a:cs typeface="Courier New" pitchFamily="49" charset="0"/>
              </a:rPr>
              <a:t>All threads have terminated.</a:t>
            </a:r>
            <a:r>
              <a:rPr lang="en-US" sz="1200" b="1" dirty="0">
                <a:latin typeface="Courier New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1245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ProduceToQueue.py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4876800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10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ProduceToQueue.py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Integer-producing class.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threading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random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time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ProduceToQueue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9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"""Thread to produce integers"""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queue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"""Initialize thread, set shared queue"""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threading.Thread.__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name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15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self.sharedObject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queue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run( self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"""Produce integers in range 11-20 at random intervals"""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i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range(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21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time.sleep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random.randrange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4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adding %s to queue"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i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23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self.sharedObject.put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i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24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"finished producing values"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"Terminating"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/>
          </a:p>
        </p:txBody>
      </p:sp>
      <p:grpSp>
        <p:nvGrpSpPr>
          <p:cNvPr id="18440" name="Group 8"/>
          <p:cNvGrpSpPr>
            <a:grpSpLocks/>
          </p:cNvGrpSpPr>
          <p:nvPr/>
        </p:nvGrpSpPr>
        <p:grpSpPr bwMode="auto">
          <a:xfrm>
            <a:off x="1600200" y="990600"/>
            <a:ext cx="4021138" cy="609600"/>
            <a:chOff x="1008" y="624"/>
            <a:chExt cx="2533" cy="384"/>
          </a:xfrm>
        </p:grpSpPr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1296" y="624"/>
              <a:ext cx="2245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Producer thread uses synchronized queue</a:t>
              </a: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1008" y="72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1981200" y="2209800"/>
            <a:ext cx="4170363" cy="685800"/>
            <a:chOff x="1248" y="1392"/>
            <a:chExt cx="2627" cy="432"/>
          </a:xfrm>
        </p:grpSpPr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1440" y="1392"/>
              <a:ext cx="2435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Refers to shared synchronized </a:t>
              </a:r>
              <a:r>
                <a:rPr lang="en-US" b="1">
                  <a:latin typeface="Courier New" pitchFamily="49" charset="0"/>
                </a:rPr>
                <a:t>Queue</a:t>
              </a:r>
              <a:r>
                <a:rPr lang="en-US"/>
                <a:t> object</a:t>
              </a:r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H="1">
              <a:off x="1248" y="1488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3200400" y="3733800"/>
            <a:ext cx="2922588" cy="609600"/>
            <a:chOff x="2016" y="2352"/>
            <a:chExt cx="1841" cy="384"/>
          </a:xfrm>
        </p:grpSpPr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2208" y="2352"/>
              <a:ext cx="1649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Place item at tail of the queue</a:t>
              </a:r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>
              <a:off x="2016" y="2448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73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ConsumeFromQueue.py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11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ConsumeFromQueue.py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Integer-consuming queue.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threading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random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time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ConsumeFromQueue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9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"""Thread to consume integers"""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queue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"""Initialize thread, set shared queue"""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threading.Thread.__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name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15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self.sharedObject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queue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16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run( self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"""Consume 10 values at random time intervals"""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sum =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0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total sum of consumed values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current =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10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last value retrieved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consume 10 values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i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range(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10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time.sleep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random.randrange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4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attempting to read %s..."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27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  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current +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28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current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self.sharedObject.get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read %s"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current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sum += current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31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retrieved values totaling: %d"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sum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"Terminating"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/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1828800" y="914400"/>
            <a:ext cx="4964113" cy="685800"/>
            <a:chOff x="1152" y="576"/>
            <a:chExt cx="3127" cy="432"/>
          </a:xfrm>
        </p:grpSpPr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1488" y="576"/>
              <a:ext cx="2791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Consumer thread using synchronized </a:t>
              </a:r>
              <a:r>
                <a:rPr lang="en-US" b="1">
                  <a:latin typeface="Courier New" pitchFamily="49" charset="0"/>
                </a:rPr>
                <a:t>Queue</a:t>
              </a:r>
              <a:r>
                <a:rPr lang="en-US"/>
                <a:t> object</a:t>
              </a:r>
            </a:p>
          </p:txBody>
        </p:sp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 flipH="1">
              <a:off x="1152" y="672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1752600" y="2286000"/>
            <a:ext cx="3338513" cy="609600"/>
            <a:chOff x="1104" y="1440"/>
            <a:chExt cx="2103" cy="384"/>
          </a:xfrm>
        </p:grpSpPr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488" y="1440"/>
              <a:ext cx="1719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Refers to shared </a:t>
              </a:r>
              <a:r>
                <a:rPr lang="en-US" b="1">
                  <a:latin typeface="Courier New" pitchFamily="49" charset="0"/>
                </a:rPr>
                <a:t>Queue</a:t>
              </a:r>
              <a:r>
                <a:rPr lang="en-US"/>
                <a:t> object</a:t>
              </a:r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H="1">
              <a:off x="1104" y="153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3200400" y="4724400"/>
            <a:ext cx="3227388" cy="533400"/>
            <a:chOff x="2016" y="2976"/>
            <a:chExt cx="2033" cy="336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2448" y="2976"/>
              <a:ext cx="1601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Get item from head of queue</a:t>
              </a:r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H="1">
              <a:off x="2016" y="3072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777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</a:t>
            </a:r>
            <a:r>
              <a:rPr lang="en-US" dirty="0"/>
              <a:t>Producer/Consumer Relationship: The Circular Buffer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Circular buffer provides extra buffers into which the producer can place values and from which the consumer can retrieve those values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6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fig19_12.py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4648200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12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fig19_12.py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Show multiple threads modifying shared object.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CircularBuffer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CircularBuffer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ProduceInteger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ConsumeInteger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8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initialize number and threads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9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buffer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CircularBuffer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producer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"Producer"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buffer,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20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consumer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ConsumeInteger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"Consumer"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buffer,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10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"Starting threads...\n"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14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15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buffer.displayState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16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start threads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producer.start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consumer.start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20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wait for threads to terminate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producer.join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23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consumer.join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24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"\</a:t>
            </a:r>
            <a:r>
              <a:rPr lang="en-US" dirty="0" err="1">
                <a:solidFill>
                  <a:srgbClr val="0099FF"/>
                </a:solidFill>
                <a:cs typeface="Courier New" pitchFamily="49" charset="0"/>
              </a:rPr>
              <a:t>nAll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threads have terminated."</a:t>
            </a:r>
            <a:endParaRPr lang="en-US" dirty="0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1752600" y="1295400"/>
            <a:ext cx="3494088" cy="457200"/>
            <a:chOff x="1104" y="816"/>
            <a:chExt cx="2201" cy="288"/>
          </a:xfrm>
        </p:grpSpPr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1392" y="816"/>
              <a:ext cx="1913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Create </a:t>
              </a:r>
              <a:r>
                <a:rPr lang="en-US" b="1">
                  <a:latin typeface="Courier New" pitchFamily="49" charset="0"/>
                </a:rPr>
                <a:t>CircularBuffer</a:t>
              </a:r>
              <a:r>
                <a:rPr lang="en-US"/>
                <a:t> object</a:t>
              </a:r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 flipH="1">
              <a:off x="1104" y="912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1524000" y="2957513"/>
            <a:ext cx="3470275" cy="471487"/>
            <a:chOff x="960" y="1863"/>
            <a:chExt cx="2186" cy="297"/>
          </a:xfrm>
        </p:grpSpPr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1142" y="1863"/>
              <a:ext cx="200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 producer and consumer threads</a:t>
              </a:r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H="1">
              <a:off x="960" y="196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81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chemeClr val="hlink"/>
          </a:solidFill>
        </p:spPr>
        <p:txBody>
          <a:bodyPr/>
          <a:lstStyle/>
          <a:p>
            <a:r>
              <a:rPr lang="en-US" b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Starting threads...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(buffers occupied: 0)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-1    -1    -1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WR      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Producer writes 11  (buffers occupied: 1)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11    -1    -1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R    W 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Consumer reads 11  (buffers occupied: 0)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11    -1    -1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     WR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 </a:t>
            </a: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All buffers empty. Consumer waits.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Producer writes 12  (buffers occupied: 1)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11    12    -1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      R    W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Consumer reads 12  (buffers occupied: 0)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11    12    -1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           WR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All buffers empty. Consumer waits.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Producer writes 13  (buffers occupied: 1)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11    12    13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W            R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51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chemeClr val="hlink"/>
          </a:solidFill>
        </p:spPr>
        <p:txBody>
          <a:bodyPr/>
          <a:lstStyle/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Consumer reads 13  (buffers occupied: 0)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11    12    13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WR      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All buffers empty. Consumer waits.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Producer writes 14  (buffers occupied: 1)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14    12    13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R    W 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Consumer reads 14  (buffers occupied: 0)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14    12    13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     WR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Producer writes 15  (buffers occupied: 1)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14    15    13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      R    W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Producer writes 16  (buffers occupied: 2)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14    15    16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W      R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Consumer reads 15  (buffers occupied: 1)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14    15    16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W            R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Producer writes 17  (buffers occupied: 2)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17    15    16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     W      R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/>
              <a:t>Thread States: Life Cycle of a Thread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Python interpreter controls all program threads</a:t>
            </a:r>
          </a:p>
          <a:p>
            <a:r>
              <a:rPr lang="en-US"/>
              <a:t>Python’s global interpreter lock (GIL) ensures that the interpreter runs only one thread at any given time</a:t>
            </a:r>
          </a:p>
          <a:p>
            <a:r>
              <a:rPr lang="en-US"/>
              <a:t>Thread is said to be in one of several thread states at any time</a:t>
            </a:r>
          </a:p>
          <a:p>
            <a:r>
              <a:rPr lang="en-US"/>
              <a:t>Python programs can define threads by inheriting from class </a:t>
            </a:r>
            <a:r>
              <a:rPr lang="en-US" b="1">
                <a:latin typeface="Courier New" pitchFamily="49" charset="0"/>
              </a:rPr>
              <a:t>threading.Thread</a:t>
            </a:r>
            <a:r>
              <a:rPr lang="en-US"/>
              <a:t> and overriding its functionality</a:t>
            </a:r>
          </a:p>
        </p:txBody>
      </p:sp>
    </p:spTree>
    <p:extLst>
      <p:ext uri="{BB962C8B-B14F-4D97-AF65-F5344CB8AC3E}">
        <p14:creationId xmlns:p14="http://schemas.microsoft.com/office/powerpoint/2010/main" val="325144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chemeClr val="hlink"/>
          </a:solidFill>
        </p:spPr>
        <p:txBody>
          <a:bodyPr/>
          <a:lstStyle/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Producer writes 18  (buffers occupied: 3)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17    18    16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           WR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All buffers full. Producer waits.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Consumer reads 16  (buffers occupied: 2)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17    18    16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R          W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Producer writes 19  (buffers occupied: 3)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17    18    19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WR      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All buffers full. Producer waits.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Consumer reads 17  (buffers occupied: 2)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17    18    19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W      R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Producer writes 20  (buffers occupied: 3)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20    18    19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     WR        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>
                <a:solidFill>
                  <a:srgbClr val="000000"/>
                </a:solidFill>
                <a:cs typeface="Times New Roman" pitchFamily="18" charset="0"/>
              </a:rPr>
            </a:b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Producer done producing.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Terminating Producer.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Consumer reads 18  (buffers occupied: 2)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20    18    19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     W      R 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88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2667000"/>
          </a:xfrm>
          <a:solidFill>
            <a:schemeClr val="hlink"/>
          </a:solidFill>
        </p:spPr>
        <p:txBody>
          <a:bodyPr/>
          <a:lstStyle/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Consumer reads 19  (buffers occupied: 1)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20    18    19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R    W 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Consumer reads 20  (buffers occupied: 0)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buffers:   20    18    19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----  ----  ----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     WR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Consumer read values totaling: 155.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Terminating Consume\r.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 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All threads have terminated</a:t>
            </a:r>
          </a:p>
        </p:txBody>
      </p:sp>
    </p:spTree>
    <p:extLst>
      <p:ext uri="{BB962C8B-B14F-4D97-AF65-F5344CB8AC3E}">
        <p14:creationId xmlns:p14="http://schemas.microsoft.com/office/powerpoint/2010/main" val="3240963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CircularBuffer.py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6172200"/>
          </a:xfrm>
        </p:spPr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13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CircularBuffer.py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Synchronized circular buffer of integer values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threading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CircularBuffer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8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9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"""Set buffer, count, locations and condition variable"""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each element in list is a buffer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12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self.buffer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[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-1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-1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-1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]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14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self.occupiedBufferCount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0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count of occupied buffers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15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self.readLocation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0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current reading index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16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self.writeLocation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0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current writing index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18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self.threadCondition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threading.Condition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set( self,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newNumber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"""Set next buffer index value--blocks until lock acquired"""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block until lock released then acquire lock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self.threadCondition.acquire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while all buffers are full, release lock and block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27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self.occupiedBufferCount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len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self.buffer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28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"All buffers full. %s waits."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threading.currentThread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().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self.threadCondition.wait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31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(there is an empty buffer, lock has been re-acquired)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33   </a:t>
            </a:r>
            <a:endParaRPr lang="en-US" dirty="0"/>
          </a:p>
        </p:txBody>
      </p:sp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1676400" y="1752600"/>
            <a:ext cx="5441950" cy="533400"/>
            <a:chOff x="1056" y="1104"/>
            <a:chExt cx="3428" cy="336"/>
          </a:xfrm>
        </p:grpSpPr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1296" y="1104"/>
              <a:ext cx="3188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Three-element integer list that represents the circular buffer</a:t>
              </a:r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H="1">
              <a:off x="1056" y="120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1828800" y="2195513"/>
            <a:ext cx="3013075" cy="471487"/>
            <a:chOff x="1152" y="1383"/>
            <a:chExt cx="1898" cy="297"/>
          </a:xfrm>
        </p:grpSpPr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1478" y="1383"/>
              <a:ext cx="1572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Number of occupied buffers</a:t>
              </a:r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H="1">
              <a:off x="1152" y="1488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1981200" y="2286000"/>
            <a:ext cx="2514600" cy="609600"/>
            <a:chOff x="1248" y="1440"/>
            <a:chExt cx="1584" cy="384"/>
          </a:xfrm>
        </p:grpSpPr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1584" y="1440"/>
              <a:ext cx="1248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Current reading index</a:t>
              </a:r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 flipH="1">
              <a:off x="1248" y="1536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2133600" y="2514600"/>
            <a:ext cx="2492375" cy="533400"/>
            <a:chOff x="1344" y="1584"/>
            <a:chExt cx="1570" cy="336"/>
          </a:xfrm>
        </p:grpSpPr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680" y="1584"/>
              <a:ext cx="123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Current writing index</a:t>
              </a:r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 flipH="1">
              <a:off x="1344" y="1680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1981200" y="2743200"/>
            <a:ext cx="4799013" cy="685800"/>
            <a:chOff x="1248" y="1728"/>
            <a:chExt cx="3023" cy="432"/>
          </a:xfrm>
        </p:grpSpPr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1488" y="1728"/>
              <a:ext cx="2783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Condition variable protects access to circular buffer</a:t>
              </a:r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flipH="1">
              <a:off x="1248" y="1824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1905000" y="4572000"/>
            <a:ext cx="4860925" cy="457200"/>
            <a:chOff x="1200" y="2880"/>
            <a:chExt cx="3062" cy="288"/>
          </a:xfrm>
        </p:grpSpPr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1680" y="2880"/>
              <a:ext cx="2582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Release lock and block while all buffers are full</a:t>
              </a:r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H="1">
              <a:off x="1200" y="2976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16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CircularBuffer.py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6019800"/>
          </a:xfrm>
        </p:spPr>
        <p:txBody>
          <a:bodyPr/>
          <a:lstStyle/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34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place value in writeLocation of buffer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35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print string indicating produced value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36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self.buffer[ self.writeLocation ] = newNumber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37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"%s writes %d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38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( threading.currentThread().getName(), newNumber ),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39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40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produced value, so increment number of occupied buffers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41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self.occupiedBufferCount +=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 1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42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43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update writeLocation for future write operation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44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add current state to output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45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self.writeLocation = ( self.writeLocation +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) % \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46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len( self.buffer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47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self.displayState()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48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49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self.threadCondition.notify()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wake up a waiting thread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50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self.threadCondition.release()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allow lock to be acquired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51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52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get( self ):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53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"""Get next buffer index value--blocks until lock acquired"""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54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55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block until lock released then acquire lock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56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self.threadCondition.acquire()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57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58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while all buffers are empty, release lock and block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59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while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self.occupiedBufferCount ==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0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60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"All buffers empty. %s waits."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61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threading.currentThread().getName()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62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self.threadCondition.wait()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63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64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(there is a full buffer, lock has been re-acquired)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65   </a:t>
            </a:r>
            <a:endParaRPr lang="en-US"/>
          </a:p>
        </p:txBody>
      </p: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2438400" y="138113"/>
            <a:ext cx="2892425" cy="547687"/>
            <a:chOff x="1536" y="87"/>
            <a:chExt cx="1822" cy="345"/>
          </a:xfrm>
        </p:grpSpPr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1910" y="87"/>
              <a:ext cx="1448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Place value at write index</a:t>
              </a:r>
            </a:p>
          </p:txBody>
        </p:sp>
        <p:sp>
          <p:nvSpPr>
            <p:cNvPr id="23559" name="Line 7"/>
            <p:cNvSpPr>
              <a:spLocks noChangeShapeType="1"/>
            </p:cNvSpPr>
            <p:nvPr/>
          </p:nvSpPr>
          <p:spPr bwMode="auto">
            <a:xfrm flipH="1">
              <a:off x="1536" y="19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2286000" y="1890713"/>
            <a:ext cx="4392613" cy="395287"/>
            <a:chOff x="1440" y="1191"/>
            <a:chExt cx="2767" cy="249"/>
          </a:xfrm>
        </p:grpSpPr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1718" y="1191"/>
              <a:ext cx="2489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Update write index for future write operations</a:t>
              </a:r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 flipH="1">
              <a:off x="1440" y="1296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1981200" y="4329113"/>
            <a:ext cx="4510088" cy="547687"/>
            <a:chOff x="1248" y="2727"/>
            <a:chExt cx="2841" cy="345"/>
          </a:xfrm>
        </p:grpSpPr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1526" y="2727"/>
              <a:ext cx="2563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Release lock and block while buffers are empty</a:t>
              </a:r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 flipH="1">
              <a:off x="1248" y="2832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46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CircularBuffer.py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66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obtain value at current readLocation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67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print string indicating consumed value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68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tempNumber = self.buffer[ self.readLocation ]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69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"%s reads %d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% ( threading.currentThread().getName(),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70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tempNumber ),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71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72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consumed value, so decrement number of occupied buffers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73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self.occupiedBufferCount -=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 1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74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75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update readLocation for future read operation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76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add current state to output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77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self.readLocation = ( self.readLocation +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) % \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78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len( self.buffer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79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self.displayState()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80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81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self.threadCondition.notify()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wake up a waiting thread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82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self.threadCondition.release()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allow lock to be acquired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83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84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return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tempNumber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85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86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displayState( self ):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87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"""Display current state"""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88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89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display first line of state information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90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"(buffers occupied: %d)"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% self.occupiedBufferCount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91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"buffers: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92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93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for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item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in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self.buffer: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94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 %d 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% item,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95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96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display second line of state information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97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"\n        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98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99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for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item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in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self.buffer: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100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"----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</a:t>
            </a:r>
            <a:endParaRPr lang="en-US"/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1752600" y="138113"/>
            <a:ext cx="4346575" cy="547687"/>
            <a:chOff x="1104" y="87"/>
            <a:chExt cx="2738" cy="345"/>
          </a:xfrm>
        </p:grpSpPr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1478" y="87"/>
              <a:ext cx="236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Obtain and print value at current read index</a:t>
              </a:r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 flipH="1">
              <a:off x="1104" y="192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>
            <a:off x="1981200" y="1752600"/>
            <a:ext cx="4271963" cy="609600"/>
            <a:chOff x="1248" y="1104"/>
            <a:chExt cx="2691" cy="384"/>
          </a:xfrm>
        </p:grpSpPr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1536" y="1104"/>
              <a:ext cx="2403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Update read index for future read operations</a:t>
              </a:r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 flipH="1">
              <a:off x="1248" y="120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1600200" y="3352800"/>
            <a:ext cx="3562350" cy="609600"/>
            <a:chOff x="1008" y="2112"/>
            <a:chExt cx="2244" cy="384"/>
          </a:xfrm>
        </p:grpSpPr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1296" y="2112"/>
              <a:ext cx="1956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Display current circular buffer state</a:t>
              </a:r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>
              <a:off x="1008" y="22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85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CircularBuffer.py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3276600"/>
          </a:xfrm>
        </p:spPr>
        <p:txBody>
          <a:bodyPr/>
          <a:lstStyle/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101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102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display third line of state information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103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"\n        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104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105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for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i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in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range( len( self.buffer ) ):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106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107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if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( i == self.writeLocation )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and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\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108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( self.writeLocation == self.readLocation ):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109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 WR 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110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elif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( i == self.writeLocation ):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111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 W  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112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elif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( i == self.readLocation ):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113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  R 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114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else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115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     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116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117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"\n"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 </a:t>
            </a:r>
            <a:r>
              <a:rPr lang="en-US" dirty="0"/>
              <a:t>Semaphores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Semaphore: variable that controls access to common resource or critical section</a:t>
            </a:r>
          </a:p>
          <a:p>
            <a:r>
              <a:rPr lang="en-US"/>
              <a:t>Maintains a counter that specifies number of threads that can use the resource or enter the critical section simultaneously</a:t>
            </a:r>
          </a:p>
          <a:p>
            <a:r>
              <a:rPr lang="en-US"/>
              <a:t>Counter decremented each time a thread acquires the semaphore</a:t>
            </a:r>
          </a:p>
          <a:p>
            <a:r>
              <a:rPr lang="en-US"/>
              <a:t>When counter reaches zero, semaphore blocks other threads from accessing semaphore until it has been released by another thread</a:t>
            </a:r>
          </a:p>
        </p:txBody>
      </p:sp>
    </p:spTree>
    <p:extLst>
      <p:ext uri="{BB962C8B-B14F-4D97-AF65-F5344CB8AC3E}">
        <p14:creationId xmlns:p14="http://schemas.microsoft.com/office/powerpoint/2010/main" val="684794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fig19_14.py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Figure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14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fig19_14.py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Semaphore to control access to a critical section.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threading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random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time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SemaphoreThread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9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"""Class using semaphores"""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availableTables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[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"A"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"B"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"C"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"D"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"E"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]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semaphore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"""Initialize thread"""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15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threading.Thread.__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name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17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self.sleepTime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random.randrange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6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set the semaphore as a data attribute of the class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20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self.threadSemaphore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semaphore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run( self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"""Print message and release semaphore"""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24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acquire the semaphore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26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self.threadSemaphore.acquire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27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28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remove a table from the list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29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table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SemaphoreThread.availableTables.pop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entered; seated at table %s."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table ),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SemaphoreThread.availableTables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33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34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time.sleep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self.sleepTime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enjoy a meal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35   </a:t>
            </a:r>
            <a:endParaRPr lang="en-US" dirty="0"/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1524000" y="1066800"/>
            <a:ext cx="2825750" cy="533400"/>
            <a:chOff x="960" y="672"/>
            <a:chExt cx="1780" cy="336"/>
          </a:xfrm>
        </p:grpSpPr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1392" y="672"/>
              <a:ext cx="1348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Class using semaphores</a:t>
              </a: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 flipH="1">
              <a:off x="960" y="768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33" name="Group 9"/>
          <p:cNvGrpSpPr>
            <a:grpSpLocks/>
          </p:cNvGrpSpPr>
          <p:nvPr/>
        </p:nvGrpSpPr>
        <p:grpSpPr bwMode="auto">
          <a:xfrm>
            <a:off x="1600200" y="3200400"/>
            <a:ext cx="3557588" cy="609600"/>
            <a:chOff x="1008" y="2016"/>
            <a:chExt cx="2241" cy="384"/>
          </a:xfrm>
        </p:grpSpPr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1440" y="2016"/>
              <a:ext cx="1809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Set semaphore as a data attribute</a:t>
              </a:r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 flipH="1">
              <a:off x="1008" y="2160"/>
              <a:ext cx="4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36" name="Group 12"/>
          <p:cNvGrpSpPr>
            <a:grpSpLocks/>
          </p:cNvGrpSpPr>
          <p:nvPr/>
        </p:nvGrpSpPr>
        <p:grpSpPr bwMode="auto">
          <a:xfrm>
            <a:off x="1905000" y="4343400"/>
            <a:ext cx="2921000" cy="533400"/>
            <a:chOff x="1200" y="2736"/>
            <a:chExt cx="1840" cy="336"/>
          </a:xfrm>
        </p:grpSpPr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1728" y="2736"/>
              <a:ext cx="1312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Acquire the semaphore</a:t>
              </a:r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 flipH="1">
              <a:off x="1200" y="2832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39" name="Group 15"/>
          <p:cNvGrpSpPr>
            <a:grpSpLocks/>
          </p:cNvGrpSpPr>
          <p:nvPr/>
        </p:nvGrpSpPr>
        <p:grpSpPr bwMode="auto">
          <a:xfrm>
            <a:off x="2209800" y="4862513"/>
            <a:ext cx="3255963" cy="547687"/>
            <a:chOff x="1392" y="3063"/>
            <a:chExt cx="2051" cy="345"/>
          </a:xfrm>
        </p:grpSpPr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1862" y="3063"/>
              <a:ext cx="1581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Remove a table from the list</a:t>
              </a:r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H="1">
              <a:off x="1392" y="316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1524000" y="5715000"/>
            <a:ext cx="4233863" cy="609600"/>
            <a:chOff x="960" y="3600"/>
            <a:chExt cx="2667" cy="384"/>
          </a:xfrm>
        </p:grpSpPr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1248" y="3600"/>
              <a:ext cx="2379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Thread sleeps (i.e., customer enjoys a meal)</a:t>
              </a:r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flipH="1">
              <a:off x="960" y="369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516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fig19_14.py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4343400"/>
          </a:xfrm>
        </p:spPr>
        <p:txBody>
          <a:bodyPr/>
          <a:lstStyle/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36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free a table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37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   %s exiting; freeing table %s."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38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   ( self.getName(), table ),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39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SemaphoreThread.availableTables.append( table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40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SemaphoreThread.availableTables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41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42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release the semaphore after execution finishes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43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self.threadSemaphore.release()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44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45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threads = []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list of threads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46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47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semaphore allows five threads to enter critical section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48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threadSemaphore = threading.Semaphore(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49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len( SemaphoreThread.availableTables )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50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51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create ten threads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52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for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i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in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range(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 11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53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threads.append( SemaphoreThread(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"thread"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+ str( i ),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54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threadSemaphore )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55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56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start each thread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57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for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thread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in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threads: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58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thread.start()</a:t>
            </a:r>
            <a:endParaRPr lang="en-US"/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1905000" y="304800"/>
            <a:ext cx="3594100" cy="533400"/>
            <a:chOff x="1200" y="192"/>
            <a:chExt cx="2264" cy="336"/>
          </a:xfrm>
        </p:grpSpPr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1680" y="192"/>
              <a:ext cx="178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Free table by appending it to list</a:t>
              </a:r>
            </a:p>
          </p:txBody>
        </p:sp>
        <p:sp>
          <p:nvSpPr>
            <p:cNvPr id="27653" name="Line 5"/>
            <p:cNvSpPr>
              <a:spLocks noChangeShapeType="1"/>
            </p:cNvSpPr>
            <p:nvPr/>
          </p:nvSpPr>
          <p:spPr bwMode="auto">
            <a:xfrm flipH="1">
              <a:off x="1200" y="28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2057400" y="1052513"/>
            <a:ext cx="5008563" cy="547687"/>
            <a:chOff x="1296" y="663"/>
            <a:chExt cx="3155" cy="345"/>
          </a:xfrm>
        </p:grpSpPr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1814" y="663"/>
              <a:ext cx="2637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Release semaphore after critical section executes</a:t>
              </a:r>
            </a:p>
          </p:txBody>
        </p:sp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 flipH="1">
              <a:off x="1296" y="768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2667000" y="1981200"/>
            <a:ext cx="6092825" cy="533400"/>
            <a:chOff x="1680" y="1248"/>
            <a:chExt cx="3838" cy="336"/>
          </a:xfrm>
        </p:grpSpPr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1968" y="1248"/>
              <a:ext cx="3550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Create </a:t>
              </a:r>
              <a:r>
                <a:rPr lang="en-US" b="1">
                  <a:latin typeface="Courier New" pitchFamily="49" charset="0"/>
                </a:rPr>
                <a:t>threading.Semaphore</a:t>
              </a:r>
              <a:r>
                <a:rPr lang="en-US"/>
                <a:t> and set internal counter to five</a:t>
              </a:r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 flipH="1">
              <a:off x="1680" y="134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7663" name="Group 15"/>
          <p:cNvGrpSpPr>
            <a:grpSpLocks/>
          </p:cNvGrpSpPr>
          <p:nvPr/>
        </p:nvGrpSpPr>
        <p:grpSpPr bwMode="auto">
          <a:xfrm>
            <a:off x="1524000" y="3429000"/>
            <a:ext cx="1900238" cy="685800"/>
            <a:chOff x="960" y="2160"/>
            <a:chExt cx="1197" cy="432"/>
          </a:xfrm>
        </p:grpSpPr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1200" y="2160"/>
              <a:ext cx="957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 ten threads</a:t>
              </a:r>
            </a:p>
          </p:txBody>
        </p:sp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 flipH="1">
              <a:off x="960" y="225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60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fig19_14.py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 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3886200"/>
          </a:xfrm>
          <a:solidFill>
            <a:schemeClr val="hlink"/>
          </a:solidFill>
        </p:spPr>
        <p:txBody>
          <a:bodyPr/>
          <a:lstStyle/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thread1 entered; seated at table E. ['A', 'B', 'C', 'D']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thread2 entered; seated at table D. ['A', 'B', 'C']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thread3 entered; seated at table C. ['A', 'B']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thread4 entered; seated at table B. ['A']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thread5 entered; seated at table A. []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thread2 exiting; freeing table D. ['D']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thread6 entered; seated at table D. []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thread1 exiting; freeing table E. ['E']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thread7 entered; seated at table E. []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thread3 exiting; freeing table C. ['C']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thread8 entered; seated at table C. []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thread4 exiting; freeing table B. ['B']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thread9 entered; seated at table B. []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thread5 exiting; freeing table A. ['A']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thread10 entered; seated at table A. []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thread7 exiting; freeing table E. ['E']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thread8 exiting; freeing table C. ['E', 'C']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thread9 exiting; freeing table B. ['E', 'C', 'B']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thread10 exiting; freeing table A. ['E', 'C', 'B', 'A']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thread6 exiting; freeing table D. ['E', 'C', 'B', 'A', 'D']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38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/>
              <a:t>Thread States: Life Cycle of a Thread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Newly created thread begins its lifecycle in the born state</a:t>
            </a:r>
          </a:p>
          <a:p>
            <a:r>
              <a:rPr lang="en-US"/>
              <a:t>Invoking the thread’s </a:t>
            </a:r>
            <a:r>
              <a:rPr lang="en-US" b="1">
                <a:latin typeface="Courier New" pitchFamily="49" charset="0"/>
              </a:rPr>
              <a:t>start</a:t>
            </a:r>
            <a:r>
              <a:rPr lang="en-US"/>
              <a:t> method places the thread in the ready state</a:t>
            </a:r>
          </a:p>
          <a:p>
            <a:r>
              <a:rPr lang="en-US"/>
              <a:t>The thread’s </a:t>
            </a:r>
            <a:r>
              <a:rPr lang="en-US" b="1">
                <a:latin typeface="Courier New" pitchFamily="49" charset="0"/>
              </a:rPr>
              <a:t>run</a:t>
            </a:r>
            <a:r>
              <a:rPr lang="en-US"/>
              <a:t> method, which implements the tasks that the thread performs, obtains the GIL and enters the running state</a:t>
            </a:r>
          </a:p>
          <a:p>
            <a:r>
              <a:rPr lang="en-US"/>
              <a:t>Thread enters the dead state when its </a:t>
            </a:r>
            <a:r>
              <a:rPr lang="en-US" b="1">
                <a:latin typeface="Courier New" pitchFamily="49" charset="0"/>
              </a:rPr>
              <a:t>run</a:t>
            </a:r>
            <a:r>
              <a:rPr lang="en-US"/>
              <a:t> method returns or terminates for any reason (e.g., an uncaught exception)</a:t>
            </a:r>
          </a:p>
        </p:txBody>
      </p:sp>
    </p:spTree>
    <p:extLst>
      <p:ext uri="{BB962C8B-B14F-4D97-AF65-F5344CB8AC3E}">
        <p14:creationId xmlns:p14="http://schemas.microsoft.com/office/powerpoint/2010/main" val="3115109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/>
              <a:t>Events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Module </a:t>
            </a:r>
            <a:r>
              <a:rPr lang="en-US" b="1">
                <a:latin typeface="Courier New" pitchFamily="49" charset="0"/>
              </a:rPr>
              <a:t>threading</a:t>
            </a:r>
            <a:r>
              <a:rPr lang="en-US"/>
              <a:t> defines class </a:t>
            </a:r>
            <a:r>
              <a:rPr lang="en-US" b="1">
                <a:latin typeface="Courier New" pitchFamily="49" charset="0"/>
              </a:rPr>
              <a:t>Event</a:t>
            </a:r>
            <a:r>
              <a:rPr lang="en-US"/>
              <a:t>, which is useful for thread communication</a:t>
            </a:r>
          </a:p>
          <a:p>
            <a:r>
              <a:rPr lang="en-US" b="1">
                <a:latin typeface="Courier New" pitchFamily="49" charset="0"/>
              </a:rPr>
              <a:t>Event</a:t>
            </a:r>
            <a:r>
              <a:rPr lang="en-US"/>
              <a:t> objects have an internal, true or false flag</a:t>
            </a:r>
          </a:p>
          <a:p>
            <a:r>
              <a:rPr lang="en-US"/>
              <a:t>One or more threads call the </a:t>
            </a:r>
            <a:r>
              <a:rPr lang="en-US" b="1">
                <a:latin typeface="Courier New" pitchFamily="49" charset="0"/>
              </a:rPr>
              <a:t>Event</a:t>
            </a:r>
            <a:r>
              <a:rPr lang="en-US"/>
              <a:t> object’s </a:t>
            </a:r>
            <a:r>
              <a:rPr lang="en-US" b="1">
                <a:latin typeface="Courier New" pitchFamily="49" charset="0"/>
              </a:rPr>
              <a:t>wait</a:t>
            </a:r>
            <a:r>
              <a:rPr lang="en-US"/>
              <a:t> method to block until the event occurs</a:t>
            </a:r>
          </a:p>
          <a:p>
            <a:r>
              <a:rPr lang="en-US"/>
              <a:t>When the event occurs, the blocked thread or threads are awakened in the order that they arrived and resume execution</a:t>
            </a:r>
          </a:p>
        </p:txBody>
      </p:sp>
    </p:spTree>
    <p:extLst>
      <p:ext uri="{BB962C8B-B14F-4D97-AF65-F5344CB8AC3E}">
        <p14:creationId xmlns:p14="http://schemas.microsoft.com/office/powerpoint/2010/main" val="3786548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fig19_15.py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Fig. </a:t>
            </a:r>
            <a:r>
              <a:rPr lang="en-US" dirty="0" smtClean="0">
                <a:solidFill>
                  <a:srgbClr val="008000"/>
                </a:solidFill>
                <a:cs typeface="Courier New" pitchFamily="49" charset="0"/>
              </a:rPr>
              <a:t>15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: fig19_15.py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Event objects.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4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threading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5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random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6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time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7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8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VehicleThread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threading.Thread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9 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"""Class representing a motor vehicle at an intersection"""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10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11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 event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"""Initializes thread"""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13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threading.Thread.__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__( self, name =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threadName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15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ensures that each vehicle waits for a green light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17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self.threadEvent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= event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18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19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 dirty="0" err="1">
                <a:solidFill>
                  <a:srgbClr val="0000FF"/>
                </a:solidFill>
                <a:cs typeface="Courier New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run( self ):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20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"""Vehicle waits unless/until light is green"""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21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22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      # stagger arrival times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23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time.sleep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random.randrange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,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 10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)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24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25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prints arrival time of car at intersection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26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arrived at %s"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27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time.ctime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time.time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 )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28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29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flag is false until light is green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30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self.threadEvent.wait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31   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32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8000"/>
                </a:solidFill>
                <a:cs typeface="Courier New" pitchFamily="49" charset="0"/>
              </a:rPr>
              <a:t># displays time that car departs intersection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 dirty="0">
                <a:solidFill>
                  <a:srgbClr val="5F5F5F"/>
                </a:solidFill>
                <a:cs typeface="Times New Roman" pitchFamily="18" charset="0"/>
              </a:rPr>
              <a:t>33</a:t>
            </a:r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 dirty="0">
                <a:solidFill>
                  <a:srgbClr val="0099FF"/>
                </a:solidFill>
                <a:cs typeface="Courier New" pitchFamily="49" charset="0"/>
              </a:rPr>
              <a:t>"%s passes through intersection at %s"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% \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34   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         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self.getName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(),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time.ctime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cs typeface="Courier New" pitchFamily="49" charset="0"/>
              </a:rPr>
              <a:t>time.time</a:t>
            </a:r>
            <a:r>
              <a:rPr lang="en-US" dirty="0">
                <a:solidFill>
                  <a:srgbClr val="000000"/>
                </a:solidFill>
                <a:cs typeface="Courier New" pitchFamily="49" charset="0"/>
              </a:rPr>
              <a:t>() ) )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5F5F5F"/>
                </a:solidFill>
                <a:cs typeface="Times New Roman" pitchFamily="18" charset="0"/>
              </a:rPr>
              <a:t>35   </a:t>
            </a:r>
            <a:endParaRPr lang="en-US" dirty="0"/>
          </a:p>
        </p:txBody>
      </p:sp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1447800" y="990600"/>
            <a:ext cx="6518275" cy="609600"/>
            <a:chOff x="912" y="624"/>
            <a:chExt cx="4106" cy="384"/>
          </a:xfrm>
        </p:grpSpPr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1344" y="624"/>
              <a:ext cx="3674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Courier New" pitchFamily="49" charset="0"/>
                </a:rPr>
                <a:t>VehicleThread</a:t>
              </a:r>
              <a:r>
                <a:rPr lang="en-US"/>
                <a:t> objects represent motor vehicle at an intersection</a:t>
              </a:r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 flipH="1">
              <a:off x="912" y="72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681" name="Group 9"/>
          <p:cNvGrpSpPr>
            <a:grpSpLocks/>
          </p:cNvGrpSpPr>
          <p:nvPr/>
        </p:nvGrpSpPr>
        <p:grpSpPr bwMode="auto">
          <a:xfrm>
            <a:off x="1828800" y="2741613"/>
            <a:ext cx="4630738" cy="534987"/>
            <a:chOff x="1152" y="1727"/>
            <a:chExt cx="2917" cy="337"/>
          </a:xfrm>
        </p:grpSpPr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1526" y="1727"/>
              <a:ext cx="2543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Each thread has </a:t>
              </a:r>
              <a:r>
                <a:rPr lang="en-US" b="1">
                  <a:latin typeface="Courier New" pitchFamily="49" charset="0"/>
                </a:rPr>
                <a:t>Event</a:t>
              </a:r>
              <a:r>
                <a:rPr lang="en-US"/>
                <a:t> object as data attribute</a:t>
              </a:r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 flipH="1">
              <a:off x="1152" y="182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687" name="Group 15"/>
          <p:cNvGrpSpPr>
            <a:grpSpLocks/>
          </p:cNvGrpSpPr>
          <p:nvPr/>
        </p:nvGrpSpPr>
        <p:grpSpPr bwMode="auto">
          <a:xfrm>
            <a:off x="1905000" y="4876800"/>
            <a:ext cx="4362450" cy="685800"/>
            <a:chOff x="1200" y="3072"/>
            <a:chExt cx="2748" cy="432"/>
          </a:xfrm>
        </p:grpSpPr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1536" y="3072"/>
              <a:ext cx="2412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Thread is in blocked state until light is green</a:t>
              </a:r>
            </a:p>
          </p:txBody>
        </p:sp>
        <p:sp>
          <p:nvSpPr>
            <p:cNvPr id="28683" name="Line 11"/>
            <p:cNvSpPr>
              <a:spLocks noChangeShapeType="1"/>
            </p:cNvSpPr>
            <p:nvPr/>
          </p:nvSpPr>
          <p:spPr bwMode="auto">
            <a:xfrm flipH="1">
              <a:off x="1200" y="316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8691" name="Group 19"/>
          <p:cNvGrpSpPr>
            <a:grpSpLocks/>
          </p:cNvGrpSpPr>
          <p:nvPr/>
        </p:nvGrpSpPr>
        <p:grpSpPr bwMode="auto">
          <a:xfrm>
            <a:off x="1905000" y="5562600"/>
            <a:ext cx="4845050" cy="609600"/>
            <a:chOff x="1200" y="3504"/>
            <a:chExt cx="3052" cy="384"/>
          </a:xfrm>
        </p:grpSpPr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1584" y="3504"/>
              <a:ext cx="2668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Displays message after </a:t>
              </a:r>
              <a:r>
                <a:rPr lang="en-US" b="1">
                  <a:latin typeface="Courier New" pitchFamily="49" charset="0"/>
                </a:rPr>
                <a:t>Event</a:t>
              </a:r>
              <a:r>
                <a:rPr lang="en-US"/>
                <a:t> flag becomes true</a:t>
              </a:r>
            </a:p>
          </p:txBody>
        </p:sp>
        <p:sp>
          <p:nvSpPr>
            <p:cNvPr id="28690" name="Line 18"/>
            <p:cNvSpPr>
              <a:spLocks noChangeShapeType="1"/>
            </p:cNvSpPr>
            <p:nvPr/>
          </p:nvSpPr>
          <p:spPr bwMode="auto">
            <a:xfrm flipH="1">
              <a:off x="1200" y="36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46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fig19_15.py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934200" cy="4191000"/>
          </a:xfrm>
        </p:spPr>
        <p:txBody>
          <a:bodyPr/>
          <a:lstStyle/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36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greenLight = threading.Event()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37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vehicleThreads = []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38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39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# creates and starts ten Vehicle threads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40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for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i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in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range(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 11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):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41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vehicleThreads.append( VehicleThread(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"Vehicle"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+ str( i ),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42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   greenLight )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43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44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for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vehicle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in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vehicleThreads: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45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vehicle.start()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46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47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while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threading.activeCount() &gt;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 1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48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49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   # sets the Event's flag to false -- block all incoming vehicles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50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greenLight.clear()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51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"RED LIGHT! at"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 time.ctime( time.time()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52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time.sleep(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 3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53  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54   </a:t>
            </a:r>
            <a:r>
              <a:rPr lang="en-US">
                <a:solidFill>
                  <a:srgbClr val="008000"/>
                </a:solidFill>
                <a:cs typeface="Courier New" pitchFamily="49" charset="0"/>
              </a:rPr>
              <a:t>   # sets the Event's flag to true -- awaken all waiting vehicles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55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</a:t>
            </a:r>
            <a:r>
              <a:rPr lang="en-US">
                <a:solidFill>
                  <a:srgbClr val="0000FF"/>
                </a:solidFill>
                <a:cs typeface="Courier New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"GREEN LIGHT! at"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, time.ctime( time.time() 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u="sng">
                <a:solidFill>
                  <a:srgbClr val="5F5F5F"/>
                </a:solidFill>
                <a:cs typeface="Times New Roman" pitchFamily="18" charset="0"/>
              </a:rPr>
              <a:t>56</a:t>
            </a:r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greenLight.set()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>
                <a:solidFill>
                  <a:srgbClr val="5F5F5F"/>
                </a:solidFill>
                <a:cs typeface="Times New Roman" pitchFamily="18" charset="0"/>
              </a:rPr>
              <a:t>57   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  time.sleep( </a:t>
            </a:r>
            <a:r>
              <a:rPr lang="en-US">
                <a:solidFill>
                  <a:srgbClr val="0099FF"/>
                </a:solidFill>
                <a:cs typeface="Courier New" pitchFamily="49" charset="0"/>
              </a:rPr>
              <a:t>1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 )</a:t>
            </a:r>
            <a:endParaRPr lang="en-US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990600" y="457200"/>
            <a:ext cx="3017838" cy="422275"/>
            <a:chOff x="624" y="288"/>
            <a:chExt cx="1901" cy="266"/>
          </a:xfrm>
        </p:grpSpPr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104" y="336"/>
              <a:ext cx="1421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Instantiate </a:t>
              </a:r>
              <a:r>
                <a:rPr lang="en-US" b="1">
                  <a:latin typeface="Courier New" pitchFamily="49" charset="0"/>
                </a:rPr>
                <a:t>Event</a:t>
              </a:r>
              <a:r>
                <a:rPr lang="en-US"/>
                <a:t> object</a:t>
              </a:r>
            </a:p>
          </p:txBody>
        </p:sp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 flipH="1" flipV="1">
              <a:off x="624" y="288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5" name="Group 9"/>
          <p:cNvGrpSpPr>
            <a:grpSpLocks/>
          </p:cNvGrpSpPr>
          <p:nvPr/>
        </p:nvGrpSpPr>
        <p:grpSpPr bwMode="auto">
          <a:xfrm>
            <a:off x="1295400" y="1293813"/>
            <a:ext cx="4329113" cy="458787"/>
            <a:chOff x="816" y="815"/>
            <a:chExt cx="2727" cy="289"/>
          </a:xfrm>
        </p:grpSpPr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1382" y="815"/>
              <a:ext cx="2161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Start eleven </a:t>
              </a:r>
              <a:r>
                <a:rPr lang="en-US" b="1">
                  <a:latin typeface="Courier New" pitchFamily="49" charset="0"/>
                </a:rPr>
                <a:t>VehicleThread</a:t>
              </a:r>
              <a:r>
                <a:rPr lang="en-US"/>
                <a:t> objects</a:t>
              </a:r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816" y="912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08" name="Group 12"/>
          <p:cNvGrpSpPr>
            <a:grpSpLocks/>
          </p:cNvGrpSpPr>
          <p:nvPr/>
        </p:nvGrpSpPr>
        <p:grpSpPr bwMode="auto">
          <a:xfrm>
            <a:off x="1447800" y="2286000"/>
            <a:ext cx="3360738" cy="609600"/>
            <a:chOff x="912" y="1440"/>
            <a:chExt cx="2117" cy="384"/>
          </a:xfrm>
        </p:grpSpPr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1248" y="1440"/>
              <a:ext cx="1781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Set </a:t>
              </a:r>
              <a:r>
                <a:rPr lang="en-US" b="1">
                  <a:latin typeface="Courier New" pitchFamily="49" charset="0"/>
                </a:rPr>
                <a:t>Event</a:t>
              </a:r>
              <a:r>
                <a:rPr lang="en-US"/>
                <a:t> object’s flag to false</a:t>
              </a:r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 flipH="1">
              <a:off x="912" y="1536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9711" name="Group 15"/>
          <p:cNvGrpSpPr>
            <a:grpSpLocks/>
          </p:cNvGrpSpPr>
          <p:nvPr/>
        </p:nvGrpSpPr>
        <p:grpSpPr bwMode="auto">
          <a:xfrm>
            <a:off x="1219200" y="3427413"/>
            <a:ext cx="3352800" cy="534987"/>
            <a:chOff x="768" y="2159"/>
            <a:chExt cx="2112" cy="337"/>
          </a:xfrm>
        </p:grpSpPr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1142" y="2159"/>
              <a:ext cx="1738" cy="2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Set </a:t>
              </a:r>
              <a:r>
                <a:rPr lang="en-US" b="1">
                  <a:latin typeface="Courier New" pitchFamily="49" charset="0"/>
                </a:rPr>
                <a:t>Event</a:t>
              </a:r>
              <a:r>
                <a:rPr lang="en-US"/>
                <a:t> object’s flag to true</a:t>
              </a: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 flipH="1">
              <a:off x="768" y="225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74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fig19_15.py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 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8600"/>
            <a:ext cx="6248400" cy="5029200"/>
          </a:xfrm>
          <a:solidFill>
            <a:schemeClr val="hlink"/>
          </a:solidFill>
        </p:spPr>
        <p:txBody>
          <a:bodyPr/>
          <a:lstStyle/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RED LIGHT! at Fri Dec 21 18:10:44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Vehicle7 arrived at Fri Dec 21 18:10:45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Vehicle2 arrived at Fri Dec 21 18:10:46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Vehicle8 arrived at Fri Dec 21 18:10:46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GREEN LIGHT! at Fri Dec 21 18:10:47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Vehicle7 passes through intersection at Fri Dec 21 18:10:47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Vehicle2 passes through intersection at Fri Dec 21 18:10:47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Vehicle8 passes through intersection at Fri Dec 21 18:10:47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Vehicle1 arrived at Fri Dec 21 18:10:48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Vehicle1 passes through intersection at Fri Dec 21 18:10:48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Vehicle9 arrived at Fri Dec 21 18:10:48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Vehicle9 passes through intersection at Fri Dec 21 18:10:48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Vehicle10 arrived at Fri Dec 21 18:10:48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Vehicle10 passes through intersection at Fri Dec 21 18:10:48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RED LIGHT! at Fri Dec 21 18:10:48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Vehicle4 arrived at Fri Dec 21 18:10:50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Vehicle5 arrived at Fri Dec 21 18:10:50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Vehicle6 arrived at Fri Dec 21 18:10:51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GREEN LIGHT! at Fri Dec 21 18:10:51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Vehicle4 passes through intersection at Fri Dec 21 18:10:51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Vehicle5 passes through intersection at Fri Dec 21 18:10:51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Vehicle6 passes through intersection at Fri Dec 21 18:10:51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RED LIGHT! at Fri Dec 21 18:10:52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Vehicle3 arrived at Fri Dec 21 18:10:53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solidFill>
                  <a:srgbClr val="000000"/>
                </a:solidFill>
                <a:cs typeface="Courier New" pitchFamily="49" charset="0"/>
              </a:rPr>
              <a:t>GREEN LIGHT! at Fri Dec 21 18:10:55 2001</a:t>
            </a:r>
            <a:endParaRPr lang="en-US">
              <a:solidFill>
                <a:srgbClr val="000000"/>
              </a:solidFill>
              <a:latin typeface="Courier" pitchFamily="49" charset="0"/>
              <a:cs typeface="Times New Roman" pitchFamily="18" charset="0"/>
            </a:endParaRPr>
          </a:p>
          <a:p>
            <a:r>
              <a:rPr lang="en-US">
                <a:cs typeface="Times New Roman" pitchFamily="18" charset="0"/>
              </a:rPr>
              <a:t>Vehicle3 passes through intersection at Fri Dec 21 18:10:55 2001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4106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BDF9ACDF-1E6F-4801-9B61-F59A09F6E115}" type="datetime1">
              <a:rPr lang="en-US" smtClean="0"/>
              <a:t>3/9/2017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/>
              <a:t>Thread States: Life Cycle of a Thread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running thread that calls another thread’s </a:t>
            </a:r>
            <a:r>
              <a:rPr lang="en-US" b="1">
                <a:latin typeface="Courier New" pitchFamily="49" charset="0"/>
              </a:rPr>
              <a:t>join</a:t>
            </a:r>
            <a:r>
              <a:rPr lang="en-US"/>
              <a:t> method forfeits the GIL and waits for the </a:t>
            </a:r>
            <a:r>
              <a:rPr lang="en-US" b="1">
                <a:latin typeface="Courier New" pitchFamily="49" charset="0"/>
              </a:rPr>
              <a:t>join</a:t>
            </a:r>
            <a:r>
              <a:rPr lang="en-US"/>
              <a:t>ed thread to die before proceeding</a:t>
            </a:r>
          </a:p>
          <a:p>
            <a:r>
              <a:rPr lang="en-US"/>
              <a:t>Thread enters the blocked state while it waits for a requested, unavailable resource (e.g. I/O device)</a:t>
            </a:r>
          </a:p>
          <a:p>
            <a:r>
              <a:rPr lang="en-US"/>
              <a:t>When a running thread calls function </a:t>
            </a:r>
            <a:r>
              <a:rPr lang="en-US" b="1">
                <a:latin typeface="Courier New" pitchFamily="49" charset="0"/>
              </a:rPr>
              <a:t>time</a:t>
            </a:r>
            <a:r>
              <a:rPr lang="en-US">
                <a:latin typeface="Courier New" pitchFamily="49" charset="0"/>
              </a:rPr>
              <a:t>.</a:t>
            </a:r>
            <a:r>
              <a:rPr lang="en-US" b="1">
                <a:latin typeface="Courier New" pitchFamily="49" charset="0"/>
              </a:rPr>
              <a:t>sleep</a:t>
            </a:r>
            <a:r>
              <a:rPr lang="en-US"/>
              <a:t>, it releases the GIL and enters the sleeping state</a:t>
            </a:r>
          </a:p>
        </p:txBody>
      </p:sp>
    </p:spTree>
    <p:extLst>
      <p:ext uri="{BB962C8B-B14F-4D97-AF65-F5344CB8AC3E}">
        <p14:creationId xmlns:p14="http://schemas.microsoft.com/office/powerpoint/2010/main" val="223970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/>
              <a:t>Thread States: Life Cycle of a Thread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Deadlock occurs when one or more threads wait forever for an event that cannot occur</a:t>
            </a:r>
          </a:p>
          <a:p>
            <a:r>
              <a:rPr lang="en-US"/>
              <a:t>In indefinite postponement, one or more threads is delayed for some unpredictably long time</a:t>
            </a:r>
          </a:p>
          <a:p>
            <a:pPr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/>
              <a:t>Thread States: Life Cycle of a Thread</a:t>
            </a: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504" y="1890713"/>
            <a:ext cx="4025900" cy="351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7016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777875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775347" y="5585164"/>
            <a:ext cx="46987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Fig. </a:t>
            </a:r>
            <a:r>
              <a:rPr lang="en-US" dirty="0" smtClean="0"/>
              <a:t>1 </a:t>
            </a:r>
            <a:r>
              <a:rPr lang="en-US" dirty="0"/>
              <a:t>State diagram showing the life cycle of a thread.</a:t>
            </a:r>
          </a:p>
        </p:txBody>
      </p:sp>
    </p:spTree>
    <p:extLst>
      <p:ext uri="{BB962C8B-B14F-4D97-AF65-F5344CB8AC3E}">
        <p14:creationId xmlns:p14="http://schemas.microsoft.com/office/powerpoint/2010/main" val="285515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/>
              <a:t>Thread States: Life Cycle of a Thread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Module </a:t>
            </a:r>
            <a:r>
              <a:rPr lang="en-US" b="1" dirty="0">
                <a:latin typeface="Courier New" pitchFamily="49" charset="0"/>
              </a:rPr>
              <a:t>threading</a:t>
            </a:r>
            <a:r>
              <a:rPr lang="en-US" dirty="0"/>
              <a:t> provides ways for a program to obtain information about its threads, including their current states</a:t>
            </a:r>
          </a:p>
          <a:p>
            <a:pPr lvl="1"/>
            <a:r>
              <a:rPr lang="en-US" dirty="0"/>
              <a:t>Function </a:t>
            </a:r>
            <a:r>
              <a:rPr lang="en-US" b="1" dirty="0" err="1">
                <a:latin typeface="Courier New" pitchFamily="49" charset="0"/>
              </a:rPr>
              <a:t>threading.currentThread</a:t>
            </a:r>
            <a:r>
              <a:rPr lang="en-US" dirty="0"/>
              <a:t> returns reference to currently running </a:t>
            </a:r>
            <a:r>
              <a:rPr lang="en-US" b="1" dirty="0">
                <a:latin typeface="Courier New" pitchFamily="49" charset="0"/>
              </a:rPr>
              <a:t>Thread</a:t>
            </a:r>
            <a:r>
              <a:rPr lang="en-US" dirty="0"/>
              <a:t> object</a:t>
            </a:r>
          </a:p>
          <a:p>
            <a:pPr lvl="1"/>
            <a:r>
              <a:rPr lang="en-US" dirty="0"/>
              <a:t>Function </a:t>
            </a:r>
            <a:r>
              <a:rPr lang="en-US" b="1" dirty="0" err="1">
                <a:latin typeface="Courier New" pitchFamily="49" charset="0"/>
              </a:rPr>
              <a:t>threading.enumerate</a:t>
            </a:r>
            <a:r>
              <a:rPr lang="en-US" dirty="0"/>
              <a:t> returns list of currently active </a:t>
            </a:r>
            <a:r>
              <a:rPr lang="en-US" b="1" dirty="0">
                <a:latin typeface="Courier New" pitchFamily="49" charset="0"/>
              </a:rPr>
              <a:t>Thread</a:t>
            </a:r>
            <a:r>
              <a:rPr lang="en-US" dirty="0"/>
              <a:t> objects</a:t>
            </a:r>
          </a:p>
          <a:p>
            <a:pPr lvl="1"/>
            <a:r>
              <a:rPr lang="en-US" dirty="0"/>
              <a:t>Function </a:t>
            </a:r>
            <a:r>
              <a:rPr lang="en-US" b="1" dirty="0" err="1">
                <a:latin typeface="Courier New" pitchFamily="49" charset="0"/>
              </a:rPr>
              <a:t>threading.activeCount</a:t>
            </a:r>
            <a:r>
              <a:rPr lang="en-US" dirty="0"/>
              <a:t> returns length of list returned by </a:t>
            </a:r>
            <a:r>
              <a:rPr lang="en-US" b="1" dirty="0" err="1">
                <a:latin typeface="Courier New" pitchFamily="49" charset="0"/>
              </a:rPr>
              <a:t>threading.enumerate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Method </a:t>
            </a:r>
            <a:r>
              <a:rPr lang="en-US" b="1" dirty="0" err="1">
                <a:latin typeface="Courier New" pitchFamily="49" charset="0"/>
              </a:rPr>
              <a:t>isAlive</a:t>
            </a:r>
            <a:r>
              <a:rPr lang="en-US" dirty="0"/>
              <a:t> returns 1 if the </a:t>
            </a:r>
            <a:r>
              <a:rPr lang="en-US" b="1" dirty="0">
                <a:latin typeface="Courier New" pitchFamily="49" charset="0"/>
              </a:rPr>
              <a:t>Thread</a:t>
            </a:r>
            <a:r>
              <a:rPr lang="en-US" b="1" dirty="0"/>
              <a:t> </a:t>
            </a:r>
            <a:r>
              <a:rPr lang="en-US" dirty="0"/>
              <a:t>object’s </a:t>
            </a:r>
            <a:r>
              <a:rPr lang="en-US" b="1" dirty="0">
                <a:latin typeface="Courier New" pitchFamily="49" charset="0"/>
              </a:rPr>
              <a:t>start</a:t>
            </a:r>
            <a:r>
              <a:rPr lang="en-US" dirty="0"/>
              <a:t> method bas been invoked and the </a:t>
            </a:r>
            <a:r>
              <a:rPr lang="en-US" b="1" dirty="0">
                <a:latin typeface="Courier New" pitchFamily="49" charset="0"/>
              </a:rPr>
              <a:t>Thread</a:t>
            </a:r>
            <a:r>
              <a:rPr lang="en-US" dirty="0"/>
              <a:t> object is not dead</a:t>
            </a:r>
          </a:p>
          <a:p>
            <a:pPr lvl="1"/>
            <a:r>
              <a:rPr lang="en-US" dirty="0"/>
              <a:t>Methods </a:t>
            </a:r>
            <a:r>
              <a:rPr lang="en-US" b="1" dirty="0" err="1">
                <a:latin typeface="Courier New" pitchFamily="49" charset="0"/>
              </a:rPr>
              <a:t>setName</a:t>
            </a:r>
            <a:r>
              <a:rPr lang="en-US" dirty="0"/>
              <a:t> and </a:t>
            </a:r>
            <a:r>
              <a:rPr lang="en-US" b="1" dirty="0" err="1">
                <a:latin typeface="Courier New" pitchFamily="49" charset="0"/>
              </a:rPr>
              <a:t>getName</a:t>
            </a:r>
            <a:r>
              <a:rPr lang="en-US" dirty="0"/>
              <a:t> allow programmer to set and get a </a:t>
            </a:r>
            <a:r>
              <a:rPr lang="en-US" b="1" dirty="0">
                <a:latin typeface="Courier New" pitchFamily="49" charset="0"/>
              </a:rPr>
              <a:t>Thread</a:t>
            </a:r>
            <a:r>
              <a:rPr lang="en-US" dirty="0"/>
              <a:t> object’s name, respectively</a:t>
            </a:r>
          </a:p>
        </p:txBody>
      </p:sp>
    </p:spTree>
    <p:extLst>
      <p:ext uri="{BB962C8B-B14F-4D97-AF65-F5344CB8AC3E}">
        <p14:creationId xmlns:p14="http://schemas.microsoft.com/office/powerpoint/2010/main" val="2157537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008000"/>
    </a:lt2>
    <a:accent1>
      <a:srgbClr val="FFE699"/>
    </a:accent1>
    <a:accent2>
      <a:srgbClr val="FF0000"/>
    </a:accent2>
    <a:accent3>
      <a:srgbClr val="FFFFFF"/>
    </a:accent3>
    <a:accent4>
      <a:srgbClr val="000000"/>
    </a:accent4>
    <a:accent5>
      <a:srgbClr val="FFF0CA"/>
    </a:accent5>
    <a:accent6>
      <a:srgbClr val="E70000"/>
    </a:accent6>
    <a:hlink>
      <a:srgbClr val="CCCCFF"/>
    </a:hlink>
    <a:folHlink>
      <a:srgbClr val="99C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9425</TotalTime>
  <Words>5247</Words>
  <Application>Microsoft Office PowerPoint</Application>
  <PresentationFormat>On-screen Show (4:3)</PresentationFormat>
  <Paragraphs>957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template_informatika_slide</vt:lpstr>
      <vt:lpstr>CSH3J3 SISTEM PARALEL DAN TERDISTRIBUSI</vt:lpstr>
      <vt:lpstr>Outline Today</vt:lpstr>
      <vt:lpstr>1 Introduction</vt:lpstr>
      <vt:lpstr>2 Thread States: Life Cycle of a Thread</vt:lpstr>
      <vt:lpstr>2 Thread States: Life Cycle of a Thread</vt:lpstr>
      <vt:lpstr>2 Thread States: Life Cycle of a Thread</vt:lpstr>
      <vt:lpstr>2 Thread States: Life Cycle of a Thread</vt:lpstr>
      <vt:lpstr>2 Thread States: Life Cycle of a Thread</vt:lpstr>
      <vt:lpstr>2 Thread States: Life Cycle of a Thread</vt:lpstr>
      <vt:lpstr>3 threading.Thread example</vt:lpstr>
      <vt:lpstr>fig19_02.py</vt:lpstr>
      <vt:lpstr>fig19_02.py</vt:lpstr>
      <vt:lpstr>4 Thread Synchronization</vt:lpstr>
      <vt:lpstr>4 Thread Synchronization</vt:lpstr>
      <vt:lpstr>4 Thread Synchronization</vt:lpstr>
      <vt:lpstr>5 Producer/Consumer Relationship without Thread Synchronization</vt:lpstr>
      <vt:lpstr>fig19_03.py</vt:lpstr>
      <vt:lpstr>fig19_03.py   </vt:lpstr>
      <vt:lpstr>   </vt:lpstr>
      <vt:lpstr>ProduceInteger.py</vt:lpstr>
      <vt:lpstr>ConsumeInteger.py</vt:lpstr>
      <vt:lpstr>UnsynchronizedInteger.py</vt:lpstr>
      <vt:lpstr>6 Producer/Consumer Relationship with Thread Synchronization</vt:lpstr>
      <vt:lpstr>fig19_07.py</vt:lpstr>
      <vt:lpstr>   </vt:lpstr>
      <vt:lpstr> </vt:lpstr>
      <vt:lpstr> </vt:lpstr>
      <vt:lpstr>SynchronizedInteger.py</vt:lpstr>
      <vt:lpstr>SynchronizedInteger.py</vt:lpstr>
      <vt:lpstr>SynchronizedInteger.py</vt:lpstr>
      <vt:lpstr>7 Producer/Consumer Relationship: Module Queue</vt:lpstr>
      <vt:lpstr>fig19_09.py</vt:lpstr>
      <vt:lpstr>fig19_09.py   </vt:lpstr>
      <vt:lpstr>ProduceToQueue.py</vt:lpstr>
      <vt:lpstr>ConsumeFromQueue.py</vt:lpstr>
      <vt:lpstr>8 Producer/Consumer Relationship: The Circular Buffer</vt:lpstr>
      <vt:lpstr>fig19_12.py</vt:lpstr>
      <vt:lpstr>PowerPoint Presentation</vt:lpstr>
      <vt:lpstr>PowerPoint Presentation</vt:lpstr>
      <vt:lpstr>PowerPoint Presentation</vt:lpstr>
      <vt:lpstr>PowerPoint Presentation</vt:lpstr>
      <vt:lpstr>CircularBuffer.py</vt:lpstr>
      <vt:lpstr>CircularBuffer.py</vt:lpstr>
      <vt:lpstr>CircularBuffer.py</vt:lpstr>
      <vt:lpstr>CircularBuffer.py</vt:lpstr>
      <vt:lpstr>9 Semaphores</vt:lpstr>
      <vt:lpstr>fig19_14.py</vt:lpstr>
      <vt:lpstr>fig19_14.py</vt:lpstr>
      <vt:lpstr>fig19_14.py   </vt:lpstr>
      <vt:lpstr>10 Events</vt:lpstr>
      <vt:lpstr>fig19_15.py</vt:lpstr>
      <vt:lpstr>fig19_15.py</vt:lpstr>
      <vt:lpstr>fig19_15.py   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anditya.arifianto@gmail.com</dc:creator>
  <cp:lastModifiedBy>EMJ</cp:lastModifiedBy>
  <cp:revision>655</cp:revision>
  <dcterms:created xsi:type="dcterms:W3CDTF">2012-11-14T18:53:32Z</dcterms:created>
  <dcterms:modified xsi:type="dcterms:W3CDTF">2017-03-09T04:35:18Z</dcterms:modified>
</cp:coreProperties>
</file>