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905" r:id="rId1"/>
  </p:sldMasterIdLst>
  <p:notesMasterIdLst>
    <p:notesMasterId r:id="rId85"/>
  </p:notesMasterIdLst>
  <p:sldIdLst>
    <p:sldId id="258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347" r:id="rId84"/>
  </p:sldIdLst>
  <p:sldSz cx="12192000" cy="6858000"/>
  <p:notesSz cx="6858000" cy="9144000"/>
  <p:custDataLst>
    <p:tags r:id="rId8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D30"/>
    <a:srgbClr val="ED3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DD072-12C8-4A59-8129-05EB68CF5E0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DF07B-BFAB-4888-BCCF-15514F0AC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DF07B-BFAB-4888-BCCF-15514F0AC3D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9024-56B8-4650-9E12-191C9F4A7E1B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29312"/>
            <a:ext cx="9144000" cy="1621987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rgbClr val="ED32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4517"/>
            <a:ext cx="9144000" cy="428283"/>
          </a:xfrm>
        </p:spPr>
        <p:txBody>
          <a:bodyPr>
            <a:normAutofit/>
          </a:bodyPr>
          <a:lstStyle>
            <a:lvl1pPr marL="0" indent="0" algn="ctr">
              <a:buNone/>
              <a:defRPr sz="25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8578" y="6356350"/>
            <a:ext cx="2990558" cy="365125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0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9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25780"/>
            <a:ext cx="10515600" cy="1085777"/>
          </a:xfrm>
          <a:solidFill>
            <a:schemeClr val="bg1"/>
          </a:solidFill>
        </p:spPr>
        <p:txBody>
          <a:bodyPr/>
          <a:lstStyle>
            <a:lvl1pPr>
              <a:defRPr u="none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1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780"/>
            <a:ext cx="10515600" cy="1085777"/>
          </a:xfrm>
          <a:solidFill>
            <a:schemeClr val="bg1"/>
          </a:solidFill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7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97644"/>
            <a:ext cx="10515600" cy="10857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464"/>
            <a:ext cx="105156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5657"/>
            <a:ext cx="10515600" cy="1325563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5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8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6533" y="6440756"/>
            <a:ext cx="2743200" cy="365125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6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8" y="463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6189" y="64506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8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11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13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14.mp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15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17.mp3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18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19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20.mp3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21.mp3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23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01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24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25.mp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D:\1%20Materi%20KULIAH\1%20CS3613%20SisOp\p27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D:\1%20Materi%20KULIAH\1%20CS3613%20SisOp\p30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31.mp3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34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02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35.mp3" TargetMode="Externa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36.mp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37.mp3" TargetMode="Externa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38.mp3" TargetMode="Externa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39.mp3" TargetMode="Externa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42.mp3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43.mp3" TargetMode="Externa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44.mp3" TargetMode="Externa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45.mp3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04.mp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46.mp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47.mp3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50.mp3" TargetMode="Externa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51.mp3" TargetMode="Externa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55.mp3" TargetMode="Externa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56.mp3" TargetMode="Externa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05.mp3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60.mp3" TargetMode="Externa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06.mp3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09.mp3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Materi%20KULIAH\1%20CS3613%20SisOp\p10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Virtual Memori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id-ID" dirty="0" smtClean="0"/>
              <a:t>17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id-ID" dirty="0" smtClean="0"/>
              <a:t>18</a:t>
            </a:r>
            <a:endParaRPr lang="en-US" dirty="0" smtClean="0"/>
          </a:p>
          <a:p>
            <a:endParaRPr lang="en-US" dirty="0">
              <a:solidFill>
                <a:srgbClr val="B22D30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524000" y="4622800"/>
            <a:ext cx="9144000" cy="428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B22D30"/>
                </a:solidFill>
              </a:rPr>
              <a:t>Sistem</a:t>
            </a:r>
            <a:r>
              <a:rPr lang="en-US" dirty="0" smtClean="0">
                <a:solidFill>
                  <a:srgbClr val="B22D30"/>
                </a:solidFill>
              </a:rPr>
              <a:t> </a:t>
            </a:r>
            <a:r>
              <a:rPr lang="en-US" dirty="0" err="1" smtClean="0">
                <a:solidFill>
                  <a:srgbClr val="B22D30"/>
                </a:solidFill>
              </a:rPr>
              <a:t>Operasi</a:t>
            </a:r>
            <a:r>
              <a:rPr lang="en-US" dirty="0" smtClean="0">
                <a:solidFill>
                  <a:srgbClr val="B22D30"/>
                </a:solidFill>
              </a:rPr>
              <a:t> (CSG3E3)</a:t>
            </a:r>
          </a:p>
          <a:p>
            <a:endParaRPr lang="en-US" dirty="0">
              <a:solidFill>
                <a:srgbClr val="B22D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Prinsip </a:t>
            </a:r>
            <a:r>
              <a:rPr lang="en-US" i="1" smtClean="0"/>
              <a:t>Locality</a:t>
            </a:r>
            <a:r>
              <a:rPr lang="en-US" smtClean="0"/>
              <a:t> </a:t>
            </a:r>
            <a:r>
              <a:rPr lang="en-US" sz="2800"/>
              <a:t>(3)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Apa yang dimaksud dengan </a:t>
            </a:r>
            <a:r>
              <a:rPr lang="en-US" i="1" smtClean="0"/>
              <a:t>thrashing</a:t>
            </a:r>
            <a:r>
              <a:rPr lang="en-US" smtClean="0"/>
              <a:t> ?</a:t>
            </a:r>
          </a:p>
          <a:p>
            <a:pPr lvl="1" eaLnBrk="1" hangingPunct="1"/>
            <a:r>
              <a:rPr lang="en-US" smtClean="0"/>
              <a:t>Kondisi dimana selalu terjadi perpindahan potongan program dari memori ke </a:t>
            </a:r>
            <a:r>
              <a:rPr lang="en-US" i="1" smtClean="0"/>
              <a:t>harddisk </a:t>
            </a:r>
            <a:r>
              <a:rPr lang="en-US" smtClean="0"/>
              <a:t>dan sebaliknya sesaat sebelum potongan program tersebut dieksekusi</a:t>
            </a:r>
          </a:p>
          <a:p>
            <a:pPr eaLnBrk="1" hangingPunct="1"/>
            <a:r>
              <a:rPr lang="en-US" smtClean="0"/>
              <a:t>Apa akibat dari kondisi </a:t>
            </a:r>
            <a:r>
              <a:rPr lang="en-US" i="1" smtClean="0"/>
              <a:t>thrashing</a:t>
            </a:r>
            <a:r>
              <a:rPr lang="en-US" smtClean="0"/>
              <a:t> ?</a:t>
            </a:r>
          </a:p>
          <a:p>
            <a:pPr lvl="1" eaLnBrk="1" hangingPunct="1"/>
            <a:r>
              <a:rPr lang="en-US" smtClean="0"/>
              <a:t>Waktu prosesor lebih banyak digunakan untuk menangani perpindahan potongan program dari memori ke </a:t>
            </a:r>
            <a:r>
              <a:rPr lang="en-US" i="1" smtClean="0"/>
              <a:t>harddisk</a:t>
            </a:r>
            <a:r>
              <a:rPr lang="en-US" smtClean="0"/>
              <a:t> atau sebaliknya daripada untuk mengeksekusi program tersebut</a:t>
            </a:r>
          </a:p>
        </p:txBody>
      </p:sp>
      <p:pic>
        <p:nvPicPr>
          <p:cNvPr id="7" name="p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6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Paging </a:t>
            </a:r>
            <a:r>
              <a:rPr lang="en-US" sz="2800"/>
              <a:t>(1)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Karakteristik Paging sederhana: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a. Memori dipartisi kecil-kecil menjadi frame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b. Program dipecah kecil-kecil menjadi page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c. Terjadi fragmentasi internal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d. Tidak terjadi fragmentasi eksternal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e. SO menggunakan tabel page untuk mencatat lokasi tempat page di memori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f. SO mencatat daftar frame yang kosong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g. Alamat absolut dihitung berdasarkan nomor page dan offset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h. Proses dapat dieksekusi jika </a:t>
            </a:r>
            <a:r>
              <a:rPr lang="en-US" sz="2000">
                <a:solidFill>
                  <a:srgbClr val="FF0000"/>
                </a:solidFill>
              </a:rPr>
              <a:t>semua page</a:t>
            </a:r>
            <a:r>
              <a:rPr lang="en-US" sz="2000"/>
              <a:t> telah ditaruh di memori (kecuali bila menggunakan </a:t>
            </a:r>
            <a:r>
              <a:rPr lang="en-US" sz="2000" i="1"/>
              <a:t>overlay</a:t>
            </a:r>
            <a:r>
              <a:rPr lang="en-US" sz="20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Karakteristik Paging pada memori virtual: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a – g sama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h. Proses dapat dieksekusi meskipun </a:t>
            </a:r>
            <a:r>
              <a:rPr lang="en-US" sz="2000">
                <a:solidFill>
                  <a:srgbClr val="FF0000"/>
                </a:solidFill>
              </a:rPr>
              <a:t>baru beberapa page</a:t>
            </a:r>
            <a:r>
              <a:rPr lang="en-US" sz="2000"/>
              <a:t> saja yang ditaruh di memori</a:t>
            </a:r>
          </a:p>
          <a:p>
            <a:pPr marL="877888" lvl="1" indent="-420688">
              <a:lnSpc>
                <a:spcPct val="80000"/>
              </a:lnSpc>
              <a:buNone/>
            </a:pPr>
            <a:r>
              <a:rPr lang="en-US" sz="2000"/>
              <a:t>i. Bila page baru dimasukkan ke memori dapat menyebabkan terjadi perpindahan page dari memori ke </a:t>
            </a:r>
            <a:r>
              <a:rPr lang="en-US" sz="2000" i="1"/>
              <a:t>harddisk</a:t>
            </a:r>
          </a:p>
        </p:txBody>
      </p:sp>
      <p:pic>
        <p:nvPicPr>
          <p:cNvPr id="7" name="p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Paging </a:t>
            </a:r>
            <a:r>
              <a:rPr lang="en-US" sz="2800"/>
              <a:t>(2)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err="1"/>
              <a:t>Alamat</a:t>
            </a:r>
            <a:r>
              <a:rPr lang="en-US" sz="2600" dirty="0"/>
              <a:t> virtual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tabel</a:t>
            </a:r>
            <a:r>
              <a:rPr lang="en-US" sz="2600" dirty="0"/>
              <a:t> page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 err="1"/>
              <a:t>Setiap</a:t>
            </a:r>
            <a:r>
              <a:rPr lang="en-US" sz="2600" dirty="0"/>
              <a:t> proses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tabel</a:t>
            </a:r>
            <a:r>
              <a:rPr lang="en-US" sz="2600" dirty="0"/>
              <a:t> page </a:t>
            </a:r>
            <a:r>
              <a:rPr lang="en-US" sz="2600" dirty="0" err="1"/>
              <a:t>masing-masing</a:t>
            </a: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entri</a:t>
            </a:r>
            <a:r>
              <a:rPr lang="en-US" sz="2600" dirty="0"/>
              <a:t> </a:t>
            </a:r>
            <a:r>
              <a:rPr lang="en-US" sz="2600" dirty="0" err="1"/>
              <a:t>tabel</a:t>
            </a:r>
            <a:r>
              <a:rPr lang="en-US" sz="2600" dirty="0"/>
              <a:t> page </a:t>
            </a:r>
            <a:r>
              <a:rPr lang="en-US" sz="2600" dirty="0" err="1"/>
              <a:t>memuat</a:t>
            </a:r>
            <a:r>
              <a:rPr lang="en-US" sz="2600" dirty="0"/>
              <a:t> </a:t>
            </a:r>
            <a:r>
              <a:rPr lang="en-US" sz="2600" dirty="0" err="1"/>
              <a:t>nomor</a:t>
            </a:r>
            <a:r>
              <a:rPr lang="en-US" sz="2600" dirty="0"/>
              <a:t> frame yang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menaruh</a:t>
            </a:r>
            <a:r>
              <a:rPr lang="en-US" sz="2600" dirty="0"/>
              <a:t> page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Bit P </a:t>
            </a:r>
            <a:r>
              <a:rPr lang="en-US" sz="2600" i="1" dirty="0"/>
              <a:t>(present)</a:t>
            </a:r>
            <a:r>
              <a:rPr lang="en-US" sz="2600" dirty="0"/>
              <a:t>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menandai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page </a:t>
            </a:r>
            <a:r>
              <a:rPr lang="en-US" sz="2600" dirty="0" err="1"/>
              <a:t>berada</a:t>
            </a:r>
            <a:r>
              <a:rPr lang="en-US" sz="2600" dirty="0"/>
              <a:t> di </a:t>
            </a:r>
            <a:r>
              <a:rPr lang="en-US" sz="2600" dirty="0" err="1"/>
              <a:t>memori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Bit M </a:t>
            </a:r>
            <a:r>
              <a:rPr lang="en-US" sz="2600" i="1" dirty="0"/>
              <a:t>(modify)</a:t>
            </a:r>
            <a:r>
              <a:rPr lang="en-US" sz="2600" dirty="0"/>
              <a:t>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menandai</a:t>
            </a:r>
            <a:r>
              <a:rPr lang="en-US" sz="2600" dirty="0"/>
              <a:t> </a:t>
            </a:r>
            <a:r>
              <a:rPr lang="en-US" sz="2600" dirty="0" err="1"/>
              <a:t>apakah</a:t>
            </a:r>
            <a:r>
              <a:rPr lang="en-US" sz="2600" dirty="0"/>
              <a:t> page di </a:t>
            </a:r>
            <a:r>
              <a:rPr lang="en-US" sz="2600" dirty="0" err="1"/>
              <a:t>memori</a:t>
            </a:r>
            <a:r>
              <a:rPr lang="en-US" sz="2600" dirty="0"/>
              <a:t> </a:t>
            </a:r>
            <a:r>
              <a:rPr lang="en-US" sz="2600" dirty="0" err="1"/>
              <a:t>telah</a:t>
            </a:r>
            <a:r>
              <a:rPr lang="en-US" sz="2600" dirty="0"/>
              <a:t> </a:t>
            </a:r>
            <a:r>
              <a:rPr lang="en-US" sz="2600" dirty="0" err="1"/>
              <a:t>diubah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endParaRPr lang="en-US" sz="2600" dirty="0"/>
          </a:p>
          <a:p>
            <a:pPr lvl="1" eaLnBrk="1" hangingPunct="1">
              <a:lnSpc>
                <a:spcPct val="80000"/>
              </a:lnSpc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manfaatnya</a:t>
            </a:r>
            <a:r>
              <a:rPr lang="en-US" dirty="0"/>
              <a:t> ?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Bit </a:t>
            </a:r>
            <a:r>
              <a:rPr lang="en-US" sz="2600" dirty="0" err="1"/>
              <a:t>kontrol</a:t>
            </a:r>
            <a:r>
              <a:rPr lang="en-US" sz="2600" dirty="0"/>
              <a:t> </a:t>
            </a:r>
            <a:r>
              <a:rPr lang="en-US" sz="2600" dirty="0" err="1"/>
              <a:t>lainnya</a:t>
            </a:r>
            <a:r>
              <a:rPr lang="en-US" sz="2600" dirty="0"/>
              <a:t>: </a:t>
            </a:r>
            <a:r>
              <a:rPr lang="en-US" sz="2600" dirty="0" err="1"/>
              <a:t>proteksi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i="1" dirty="0"/>
              <a:t>sharing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page 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6845" y="1811557"/>
            <a:ext cx="35814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0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Paging </a:t>
            </a:r>
            <a:r>
              <a:rPr lang="en-US" sz="2800"/>
              <a:t>(3)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 3 macam manajemen memori dengan paging:</a:t>
            </a:r>
          </a:p>
          <a:p>
            <a:pPr lvl="1" eaLnBrk="1" hangingPunct="1"/>
            <a:r>
              <a:rPr lang="en-US" smtClean="0"/>
              <a:t>Page Table Structure (PTS)</a:t>
            </a:r>
          </a:p>
          <a:p>
            <a:pPr lvl="2" eaLnBrk="1" hangingPunct="1"/>
            <a:r>
              <a:rPr lang="en-US" smtClean="0"/>
              <a:t>PTS satu level</a:t>
            </a:r>
          </a:p>
          <a:p>
            <a:pPr lvl="2" eaLnBrk="1" hangingPunct="1"/>
            <a:r>
              <a:rPr lang="en-US" smtClean="0"/>
              <a:t>PTS dua level</a:t>
            </a:r>
          </a:p>
          <a:p>
            <a:pPr lvl="1" eaLnBrk="1" hangingPunct="1"/>
            <a:r>
              <a:rPr lang="en-US" smtClean="0"/>
              <a:t>Inverted Page Table (IPT)</a:t>
            </a:r>
          </a:p>
          <a:p>
            <a:pPr lvl="1" eaLnBrk="1" hangingPunct="1"/>
            <a:r>
              <a:rPr lang="en-US" smtClean="0"/>
              <a:t>Translation Lookaside Buffer (TLB)</a:t>
            </a:r>
          </a:p>
        </p:txBody>
      </p:sp>
      <p:pic>
        <p:nvPicPr>
          <p:cNvPr id="7" name="p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4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Page Table Structure - PTS </a:t>
            </a:r>
            <a:r>
              <a:rPr lang="en-US" sz="2800"/>
              <a:t>(1)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0066" y="1447800"/>
            <a:ext cx="785453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Page Table Structure - PTS </a:t>
            </a:r>
            <a:r>
              <a:rPr lang="en-US" sz="2800"/>
              <a:t>(2)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lnSpc>
                <a:spcPct val="80000"/>
              </a:lnSpc>
            </a:pPr>
            <a:r>
              <a:rPr lang="en-US" smtClean="0"/>
              <a:t>Prosedur pada PTS: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mtClean="0"/>
              <a:t>Register menyimpan alamat awal tabel page suatu proses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mtClean="0"/>
              <a:t>Sebuah program membutuhkan data dan mengirimkan sebuah alamat virtual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mtClean="0"/>
              <a:t>Nomor page pada alamat virtual digunakan sebagai indeks untuk menunjuk nomor frame pada tabel page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mtClean="0"/>
              <a:t>Nomor frame digabungkan dengan offset pada alamat virtual menjadi alamat fisik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mtClean="0"/>
              <a:t>Alamat fisik digunakan untuk mengakses bagian program pada memori</a:t>
            </a:r>
          </a:p>
        </p:txBody>
      </p:sp>
      <p:pic>
        <p:nvPicPr>
          <p:cNvPr id="7" name="p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62484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9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Page Table Structure - PTS </a:t>
            </a:r>
            <a:r>
              <a:rPr lang="en-US" sz="2800"/>
              <a:t>(3)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Biasanya jumlah page &gt; jumlah frame, sehingga bit untuk page (n) &gt; bit untuk frame (m)</a:t>
            </a:r>
          </a:p>
          <a:p>
            <a:pPr eaLnBrk="1" hangingPunct="1"/>
            <a:r>
              <a:rPr lang="en-US"/>
              <a:t>Contoh: arsitektur komputer VAX memungkinkan sebuah proses mempunyai memori virtual sebesar 2 GB dimana ukuran setiap page-nya = 512 byte</a:t>
            </a:r>
          </a:p>
          <a:p>
            <a:pPr lvl="1" eaLnBrk="1" hangingPunct="1"/>
            <a:r>
              <a:rPr lang="en-US" smtClean="0"/>
              <a:t>Jumlah entri tabel page-nya = 2 GB : 512 byte = 2</a:t>
            </a:r>
            <a:r>
              <a:rPr lang="en-US" baseline="30000" smtClean="0"/>
              <a:t>31</a:t>
            </a:r>
            <a:r>
              <a:rPr lang="en-US" smtClean="0"/>
              <a:t> : 2</a:t>
            </a:r>
            <a:r>
              <a:rPr lang="en-US" baseline="30000" smtClean="0"/>
              <a:t>9</a:t>
            </a:r>
            <a:r>
              <a:rPr lang="en-US" smtClean="0"/>
              <a:t> = 2</a:t>
            </a:r>
            <a:r>
              <a:rPr lang="en-US" baseline="30000" smtClean="0"/>
              <a:t>22</a:t>
            </a:r>
            <a:r>
              <a:rPr lang="en-US" smtClean="0"/>
              <a:t> = 4 M entri (baris) </a:t>
            </a:r>
          </a:p>
          <a:p>
            <a:pPr eaLnBrk="1" hangingPunct="1"/>
            <a:r>
              <a:rPr lang="en-US"/>
              <a:t>Tabel page dapat berukuran sangat besar, maka:</a:t>
            </a:r>
          </a:p>
          <a:p>
            <a:pPr lvl="1" eaLnBrk="1" hangingPunct="1"/>
            <a:r>
              <a:rPr lang="en-US" smtClean="0"/>
              <a:t>Tabel page juga mengalami “paging”</a:t>
            </a:r>
          </a:p>
          <a:p>
            <a:pPr lvl="1" eaLnBrk="1" hangingPunct="1"/>
            <a:r>
              <a:rPr lang="en-US" smtClean="0"/>
              <a:t>Sebagian besar tabel page ditaruh di memori virtual, sebagian kecil ditaruh di memori</a:t>
            </a:r>
          </a:p>
        </p:txBody>
      </p:sp>
      <p:pic>
        <p:nvPicPr>
          <p:cNvPr id="7" name="p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PTS Dua Level - 32 bit </a:t>
            </a:r>
            <a:r>
              <a:rPr lang="en-US" sz="2800"/>
              <a:t>(1)</a:t>
            </a:r>
          </a:p>
        </p:txBody>
      </p:sp>
      <p:pic>
        <p:nvPicPr>
          <p:cNvPr id="3891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6600" y="783618"/>
            <a:ext cx="4819048" cy="240063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16</a:t>
            </a:fld>
            <a:endParaRPr lang="en-GB" b="1" dirty="0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2133600" y="3505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Alamat virtual terdiri dari 4 GB dimana setiap page berukuran 4 kB, sehingga jumlah page-nya = 4 GB : 4 kB = 2</a:t>
            </a:r>
            <a:r>
              <a:rPr lang="en-US" sz="2400" baseline="30000">
                <a:solidFill>
                  <a:srgbClr val="CC3300"/>
                </a:solidFill>
              </a:rPr>
              <a:t>20</a:t>
            </a:r>
            <a:r>
              <a:rPr lang="en-US" sz="2400">
                <a:solidFill>
                  <a:srgbClr val="CC3300"/>
                </a:solidFill>
              </a:rPr>
              <a:t> page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Root Page Table (RPT) terdiri dari 10 bit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RPT selalu ditaruh di dalam memori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User Page Table (UPT) terdiri dari 10 bit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User Address Space (UAS) terdiri dari 12 bit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Diterapkan pada prosesor Pentium</a:t>
            </a:r>
          </a:p>
        </p:txBody>
      </p:sp>
      <p:pic>
        <p:nvPicPr>
          <p:cNvPr id="8" name="p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PTS Dua Level - 32 bit </a:t>
            </a:r>
            <a:r>
              <a:rPr lang="en-US" sz="2800"/>
              <a:t>(2)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34089"/>
            <a:ext cx="7821561" cy="48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9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Inverted Page Table – IPT</a:t>
            </a:r>
            <a:endParaRPr lang="en-US" sz="2800"/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Diterapkan pada arsitektur PowerPC, UltraSPARC, dan IA-64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Nomor page alamat virtual ditaruh di suatu tabel frame berdasarkan fungsi hash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Nilai hash menunjuk ke tabel IPT 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Jumlah entri pada IPT adalah sama dengan jumlah frame di memori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Karena berdasarkan nilai hash beberapa alamat virtual dapat dipetakan ke entri tabel yang sama, maka digunakan teknik rantai (chaining) untuk mengatasi overflow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Mengapa disebut “Inverted” Page Table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18</a:t>
            </a:fld>
            <a:endParaRPr lang="en-GB" b="1" dirty="0"/>
          </a:p>
        </p:txBody>
      </p:sp>
      <p:pic>
        <p:nvPicPr>
          <p:cNvPr id="7" name="p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Pokok Bahasan:</a:t>
            </a:r>
            <a:r>
              <a:rPr lang="en-US" smtClean="0">
                <a:solidFill>
                  <a:srgbClr val="FF0066"/>
                </a:solidFill>
              </a:rPr>
              <a:t> </a:t>
            </a:r>
            <a:r>
              <a:rPr lang="en-US" sz="2400">
                <a:solidFill>
                  <a:srgbClr val="FF0066"/>
                </a:solidFill>
              </a:rPr>
              <a:t>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Hardware Virtual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Pendahuluan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Prinsip Locality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Paging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Page Table Structure (PTS)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Inverted Page Table (IPT)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Translation Lookaside Buffer (TLB)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Ukuran page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Segmentasi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Kombinasi Paging dan Segmentasi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Proteksi dan Sharing</a:t>
            </a:r>
          </a:p>
        </p:txBody>
      </p:sp>
      <p:pic>
        <p:nvPicPr>
          <p:cNvPr id="7" name="p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2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Fungsi Hash</a:t>
            </a:r>
            <a:endParaRPr lang="en-US" sz="280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/>
              <a:t>Apakah fungsi hash itu 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solidFill>
                  <a:schemeClr val="tx1"/>
                </a:solidFill>
              </a:rPr>
              <a:t>Fungsi yang akan memetakan suatu nilai ke lokasi tertentu di dalam sebuah tabel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Macam hashing: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solidFill>
                  <a:schemeClr val="tx1"/>
                </a:solidFill>
              </a:rPr>
              <a:t>Linear hashing: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/>
              <a:t>Hanya digunakan sebuah tabel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/>
              <a:t>Bila suatu nilai akan dipetakan ke entri tabel yang sudah ada isinya, maka nilai tersebut ditaruh di entri tabel di bawahnya yang masih kosong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/>
              <a:t>Banyak diterapkan pada kompiler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solidFill>
                  <a:schemeClr val="tx1"/>
                </a:solidFill>
              </a:rPr>
              <a:t>Overflow with chaining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/>
              <a:t>Terdapat tabel lain yang digunakan untuk menampung overflow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/>
              <a:t>Bila suatu nilai akan dipetakan ke entri tabel yang sudah ada isinya, maka nilai tersebut ditaruh di entri tabel </a:t>
            </a:r>
            <a:r>
              <a:rPr lang="en-US" sz="2200" i="1"/>
              <a:t>overflow</a:t>
            </a:r>
            <a:r>
              <a:rPr lang="en-US" sz="2200"/>
              <a:t> yang masih kosong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19</a:t>
            </a:fld>
            <a:endParaRPr lang="en-GB" b="1" dirty="0"/>
          </a:p>
        </p:txBody>
      </p:sp>
      <p:pic>
        <p:nvPicPr>
          <p:cNvPr id="7" name="p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Hashing </a:t>
            </a:r>
            <a:r>
              <a:rPr lang="en-US" sz="2800"/>
              <a:t>(1)</a:t>
            </a:r>
            <a:endParaRPr lang="en-US" sz="1600"/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Prosedur penyisipan data ke tabel:</a:t>
            </a:r>
          </a:p>
          <a:p>
            <a:pPr marL="868363" lvl="1" indent="-411163">
              <a:buNone/>
            </a:pPr>
            <a:r>
              <a:rPr lang="en-US" smtClean="0">
                <a:solidFill>
                  <a:schemeClr val="tx1"/>
                </a:solidFill>
              </a:rPr>
              <a:t>a. Ubah nilai yang akan disimpan secara random antara 0 dan M-1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M adalah jumlah entri tabel hash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Cara yang biasa digunakan adalah membagi nilai tersebut dengan M. Sisa hasil bagi menjadi nilai yang baru (n)</a:t>
            </a:r>
          </a:p>
          <a:p>
            <a:pPr marL="868363" lvl="1" indent="-411163">
              <a:buNone/>
            </a:pPr>
            <a:r>
              <a:rPr lang="en-US" smtClean="0">
                <a:solidFill>
                  <a:schemeClr val="tx1"/>
                </a:solidFill>
              </a:rPr>
              <a:t>b. Gunakan nilai n sebagai indeks untuk mengakses tabel hash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Jika entri tabel yang dituju kosong, data (label + nilai data) langsung disimpan 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Jika entri tabel yang dituju telah ada isinya, cari entri tabel di bawahnya  yang  masih  kosong  dengan rumus n = n+1 (mod 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20</a:t>
            </a:fld>
            <a:endParaRPr lang="en-GB" b="1" dirty="0"/>
          </a:p>
        </p:txBody>
      </p:sp>
      <p:pic>
        <p:nvPicPr>
          <p:cNvPr id="7" name="p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1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Hashing </a:t>
            </a:r>
            <a:r>
              <a:rPr lang="en-US" sz="2800"/>
              <a:t>(2)</a:t>
            </a:r>
            <a:endParaRPr lang="en-US" sz="1600"/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Prosedur pencarian data dari tabel:</a:t>
            </a:r>
          </a:p>
          <a:p>
            <a:pPr marL="868363" lvl="1" indent="-411163">
              <a:buNone/>
            </a:pPr>
            <a:r>
              <a:rPr lang="en-US" smtClean="0">
                <a:solidFill>
                  <a:schemeClr val="tx1"/>
                </a:solidFill>
              </a:rPr>
              <a:t>a. Ubah nilai yang akan dicari menjadi angka n secara random antara 0 dan M-1 dengan cara sama seperti saat akan menyimpan data</a:t>
            </a:r>
          </a:p>
          <a:p>
            <a:pPr marL="868363" lvl="1" indent="-411163">
              <a:buNone/>
            </a:pPr>
            <a:r>
              <a:rPr lang="en-US" smtClean="0">
                <a:solidFill>
                  <a:schemeClr val="tx1"/>
                </a:solidFill>
              </a:rPr>
              <a:t>b. Gunakan nilai n sebagai indeks untuk mengakses tabel hash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Jika entri tabel yang dituju kosong, berarti data belum pernah disimpan di tabel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Jika entri tabel yang dituju telah ada isinya dan labelnya sesuai, data tersebut diambil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Jika entri tabel yang dituju telah ada isinya dan labelnya TIDAK sesuai, lanjutkan pada entri tabel selanjutnya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21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6116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Hashing </a:t>
            </a:r>
            <a:r>
              <a:rPr lang="en-US" sz="2800"/>
              <a:t>(3)</a:t>
            </a:r>
            <a:endParaRPr lang="en-US" sz="1600"/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880100" y="3805238"/>
          <a:ext cx="431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4" imgW="431640" imgH="393480" progId="Equation.3">
                  <p:embed/>
                </p:oleObj>
              </mc:Choice>
              <mc:Fallback>
                <p:oleObj name="Equation" r:id="rId4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805238"/>
                        <a:ext cx="431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100FB879-7292-4D75-83A6-0362186470AD}" type="slidenum">
              <a:rPr lang="en-GB" sz="2000" b="1"/>
              <a:pPr>
                <a:defRPr/>
              </a:pPr>
              <a:t>22</a:t>
            </a:fld>
            <a:endParaRPr lang="en-GB" b="1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7944" y="1785169"/>
            <a:ext cx="10884311" cy="400141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dirty="0" err="1"/>
              <a:t>Contoh</a:t>
            </a:r>
            <a:r>
              <a:rPr lang="en-US" sz="2400" dirty="0"/>
              <a:t> linear hashing:</a:t>
            </a:r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r>
              <a:rPr lang="en-US" sz="2400" dirty="0" err="1"/>
              <a:t>Rerata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 = </a:t>
            </a:r>
          </a:p>
          <a:p>
            <a:pPr marL="868363" lvl="1" indent="-411163">
              <a:lnSpc>
                <a:spcPct val="70000"/>
              </a:lnSpc>
              <a:buNone/>
            </a:pPr>
            <a:endParaRPr lang="en-US" sz="2000" dirty="0"/>
          </a:p>
          <a:p>
            <a:pPr marL="868363" lvl="1" indent="-411163">
              <a:lnSpc>
                <a:spcPct val="70000"/>
              </a:lnSpc>
            </a:pPr>
            <a:r>
              <a:rPr lang="en-US" sz="2000" dirty="0"/>
              <a:t>r = N/M; N = </a:t>
            </a:r>
            <a:r>
              <a:rPr lang="en-US" sz="2000" dirty="0" err="1"/>
              <a:t>jumlah</a:t>
            </a:r>
            <a:r>
              <a:rPr lang="en-US" sz="2000" dirty="0"/>
              <a:t> data; M =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entri</a:t>
            </a:r>
            <a:endParaRPr lang="en-US" sz="2000" dirty="0"/>
          </a:p>
          <a:p>
            <a:pPr marL="868363" lvl="1" indent="-411163">
              <a:lnSpc>
                <a:spcPct val="70000"/>
              </a:lnSpc>
            </a:pP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terisi</a:t>
            </a:r>
            <a:r>
              <a:rPr lang="en-US" sz="2000" dirty="0"/>
              <a:t> 80%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Rerata</a:t>
            </a:r>
            <a:r>
              <a:rPr lang="en-US" sz="2000" dirty="0">
                <a:sym typeface="Wingdings" pitchFamily="2" charset="2"/>
              </a:rPr>
              <a:t> = 3; 90%  5,5</a:t>
            </a:r>
            <a:endParaRPr lang="en-US" sz="20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0100" y="1641096"/>
            <a:ext cx="55578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2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Overflow with Chaining  Hashing</a:t>
            </a:r>
            <a:r>
              <a:rPr lang="en-US" sz="4000"/>
              <a:t> </a:t>
            </a:r>
            <a:r>
              <a:rPr lang="en-US" sz="2400"/>
              <a:t>(1)</a:t>
            </a:r>
            <a:endParaRPr lang="en-US" sz="1400"/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tx1"/>
                </a:solidFill>
              </a:rPr>
              <a:t>Prosedur penyisipan data ke tabel:</a:t>
            </a:r>
          </a:p>
          <a:p>
            <a:pPr marL="868363" lvl="1" indent="-411163">
              <a:lnSpc>
                <a:spcPct val="80000"/>
              </a:lnSpc>
              <a:buNone/>
            </a:pPr>
            <a:r>
              <a:rPr lang="en-US" smtClean="0">
                <a:solidFill>
                  <a:schemeClr val="tx1"/>
                </a:solidFill>
              </a:rPr>
              <a:t>a. Ubah nilai yang akan disimpan secara random antara 0 dan M-1</a:t>
            </a:r>
          </a:p>
          <a:p>
            <a:pPr marL="1211263" lvl="2">
              <a:lnSpc>
                <a:spcPct val="80000"/>
              </a:lnSpc>
            </a:pPr>
            <a:r>
              <a:rPr lang="en-US" smtClean="0">
                <a:solidFill>
                  <a:schemeClr val="tx1"/>
                </a:solidFill>
              </a:rPr>
              <a:t>M adalah jumlah entri tabel hash</a:t>
            </a:r>
          </a:p>
          <a:p>
            <a:pPr marL="1211263" lvl="2">
              <a:lnSpc>
                <a:spcPct val="80000"/>
              </a:lnSpc>
            </a:pPr>
            <a:r>
              <a:rPr lang="en-US" smtClean="0">
                <a:solidFill>
                  <a:schemeClr val="tx1"/>
                </a:solidFill>
              </a:rPr>
              <a:t>Cara yang biasa digunakan adalah membagi nilai tersebut dengan M. Sisa hasil bagi menjadi nilai yang baru (n)</a:t>
            </a:r>
          </a:p>
          <a:p>
            <a:pPr marL="868363" lvl="1" indent="-411163">
              <a:lnSpc>
                <a:spcPct val="80000"/>
              </a:lnSpc>
              <a:buNone/>
            </a:pPr>
            <a:r>
              <a:rPr lang="en-US" smtClean="0">
                <a:solidFill>
                  <a:schemeClr val="tx1"/>
                </a:solidFill>
              </a:rPr>
              <a:t>b. Gunakan nilai n sebagai indeks untuk mengakses tabel hash</a:t>
            </a:r>
          </a:p>
          <a:p>
            <a:pPr marL="1211263" lvl="2">
              <a:lnSpc>
                <a:spcPct val="80000"/>
              </a:lnSpc>
            </a:pPr>
            <a:r>
              <a:rPr lang="en-US" smtClean="0">
                <a:solidFill>
                  <a:schemeClr val="tx1"/>
                </a:solidFill>
              </a:rPr>
              <a:t>Jika entri tabel yang dituju kosong, data (label + nilai data) langsung disimpan </a:t>
            </a:r>
          </a:p>
          <a:p>
            <a:pPr marL="1211263" lvl="2">
              <a:lnSpc>
                <a:spcPct val="80000"/>
              </a:lnSpc>
            </a:pPr>
            <a:r>
              <a:rPr lang="en-US" smtClean="0">
                <a:solidFill>
                  <a:srgbClr val="FF0000"/>
                </a:solidFill>
              </a:rPr>
              <a:t>Jika entri tabel yang dituju telah ada isinya, cari data pada entri tabel overflow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Overflow with Chaining  Hashing</a:t>
            </a:r>
            <a:r>
              <a:rPr lang="en-US" sz="4000"/>
              <a:t> </a:t>
            </a:r>
            <a:r>
              <a:rPr lang="en-US" sz="2400"/>
              <a:t>(2)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Prosedur pencarian data dari tabel:</a:t>
            </a:r>
          </a:p>
          <a:p>
            <a:pPr marL="868363" lvl="1" indent="-411163">
              <a:buNone/>
            </a:pPr>
            <a:r>
              <a:rPr lang="en-US" smtClean="0">
                <a:solidFill>
                  <a:schemeClr val="tx1"/>
                </a:solidFill>
              </a:rPr>
              <a:t>a. Ubah nilai yang akan dicari menjadi angka n secara random antara 0 dan M-1 dengan cara sama seperti saat akan menyimpan data</a:t>
            </a:r>
          </a:p>
          <a:p>
            <a:pPr marL="868363" lvl="1" indent="-411163">
              <a:buNone/>
            </a:pPr>
            <a:r>
              <a:rPr lang="en-US" smtClean="0">
                <a:solidFill>
                  <a:schemeClr val="tx1"/>
                </a:solidFill>
              </a:rPr>
              <a:t>b. Gunakan nilai n sebagai indeks untuk mengakses tabel hash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Jika entri tabel yang dituju kosong, berarti data belum pernah disimpan di tabel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Jika entri tabel yang dituju telah ada isinya dan labelnya sesuai, data tersebut diambil</a:t>
            </a:r>
          </a:p>
          <a:p>
            <a:pPr marL="1211263" lvl="2"/>
            <a:r>
              <a:rPr lang="en-US" smtClean="0">
                <a:solidFill>
                  <a:schemeClr val="tx1"/>
                </a:solidFill>
              </a:rPr>
              <a:t>Jika entri tabel yang dituju telah ada isinya dan labelnya TIDAK sesuai, lanjutkan pencarian pada entri tabel yang berada di tabel overflow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24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8447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Overflow with Chaining  Hashing</a:t>
            </a:r>
            <a:r>
              <a:rPr lang="en-US" sz="4000" dirty="0"/>
              <a:t> </a:t>
            </a:r>
            <a:r>
              <a:rPr lang="en-US" sz="2400" dirty="0"/>
              <a:t>(3)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816600" y="3805238"/>
          <a:ext cx="55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558720" imgH="393480" progId="Equation.3">
                  <p:embed/>
                </p:oleObj>
              </mc:Choice>
              <mc:Fallback>
                <p:oleObj name="Equation" r:id="rId4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805238"/>
                        <a:ext cx="558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25</a:t>
            </a:fld>
            <a:endParaRPr lang="en-GB" b="1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66567" y="1622320"/>
            <a:ext cx="7536427" cy="463099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dirty="0" err="1"/>
              <a:t>Contoh</a:t>
            </a:r>
            <a:r>
              <a:rPr lang="en-US" sz="2400" dirty="0"/>
              <a:t> Overflow with Chaining  Hashing:</a:t>
            </a:r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  <a:p>
            <a:pPr eaLnBrk="1" hangingPunct="1">
              <a:lnSpc>
                <a:spcPct val="70000"/>
              </a:lnSpc>
            </a:pPr>
            <a:r>
              <a:rPr lang="en-US" sz="2400" dirty="0" err="1"/>
              <a:t>Rerata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 = </a:t>
            </a:r>
          </a:p>
          <a:p>
            <a:pPr marL="868363" lvl="1" indent="-411163">
              <a:lnSpc>
                <a:spcPct val="70000"/>
              </a:lnSpc>
              <a:buNone/>
            </a:pPr>
            <a:endParaRPr lang="en-US" sz="2000" dirty="0"/>
          </a:p>
          <a:p>
            <a:pPr marL="868363" lvl="1" indent="-411163">
              <a:lnSpc>
                <a:spcPct val="70000"/>
              </a:lnSpc>
            </a:pPr>
            <a:r>
              <a:rPr lang="en-US" sz="2000" dirty="0" err="1"/>
              <a:t>Jika</a:t>
            </a:r>
            <a:r>
              <a:rPr lang="en-US" sz="2000" dirty="0"/>
              <a:t> N = M,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maksimumnya</a:t>
            </a:r>
            <a:r>
              <a:rPr lang="en-US" sz="2000" dirty="0"/>
              <a:t> = 1,5 (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)</a:t>
            </a:r>
          </a:p>
          <a:p>
            <a:pPr marL="868363" lvl="1" indent="-411163">
              <a:lnSpc>
                <a:spcPct val="70000"/>
              </a:lnSpc>
            </a:pP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pencarian</a:t>
            </a:r>
            <a:r>
              <a:rPr lang="en-US" sz="2000" dirty="0"/>
              <a:t> direct access = 1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3446" y="2137449"/>
            <a:ext cx="8305800" cy="267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3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0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88" y="1483048"/>
            <a:ext cx="7636675" cy="484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Struktur Tabel IPT </a:t>
            </a:r>
            <a:r>
              <a:rPr lang="en-US" sz="2800"/>
              <a:t>(1)</a:t>
            </a:r>
          </a:p>
        </p:txBody>
      </p:sp>
      <p:pic>
        <p:nvPicPr>
          <p:cNvPr id="6" name="p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0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Struktur Tabel IPT </a:t>
            </a:r>
            <a:r>
              <a:rPr lang="en-US" sz="2800"/>
              <a:t>(2)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Nomor page = nomor page alamat virtual</a:t>
            </a:r>
          </a:p>
          <a:p>
            <a:pPr eaLnBrk="1" hangingPunct="1"/>
            <a:r>
              <a:rPr lang="en-US"/>
              <a:t>Identitas proses</a:t>
            </a:r>
          </a:p>
          <a:p>
            <a:pPr lvl="1" eaLnBrk="1" hangingPunct="1"/>
            <a:r>
              <a:rPr lang="en-US"/>
              <a:t>ID proses pemilik nomor page tersebut</a:t>
            </a:r>
          </a:p>
          <a:p>
            <a:pPr eaLnBrk="1" hangingPunct="1"/>
            <a:r>
              <a:rPr lang="en-US"/>
              <a:t>Bit-bit kontrol</a:t>
            </a:r>
          </a:p>
          <a:p>
            <a:pPr lvl="1" eaLnBrk="1" hangingPunct="1"/>
            <a:r>
              <a:rPr lang="en-US"/>
              <a:t>Terdiri dari bit-bit yang digunakan sebagai tanda: valid, referenced, modified, protection, dan locking</a:t>
            </a:r>
          </a:p>
          <a:p>
            <a:pPr eaLnBrk="1" hangingPunct="1"/>
            <a:r>
              <a:rPr lang="en-US"/>
              <a:t>Chain pointer:</a:t>
            </a:r>
          </a:p>
          <a:p>
            <a:pPr lvl="1" eaLnBrk="1" hangingPunct="1"/>
            <a:r>
              <a:rPr lang="en-US"/>
              <a:t>Pointer yang menunjuk ke entri lain yang masih kosong (saat insert data)</a:t>
            </a:r>
          </a:p>
          <a:p>
            <a:pPr lvl="1" eaLnBrk="1" hangingPunct="1"/>
            <a:r>
              <a:rPr lang="en-US"/>
              <a:t>Pointer yang menunjuk ke entri lain akibat terjadi overflow (saat baca data)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1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Translation Lookaside Buffer (TLB)</a:t>
            </a:r>
            <a:endParaRPr lang="en-US" sz="200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Apa kelemahan PTS dan IPT ?</a:t>
            </a:r>
          </a:p>
          <a:p>
            <a:pPr lvl="1" eaLnBrk="1" hangingPunct="1"/>
            <a:r>
              <a:rPr lang="en-US" smtClean="0"/>
              <a:t>Setiap pengaksesan memori virtual akan menyebabkan dua kali pengaksesan memori</a:t>
            </a:r>
          </a:p>
          <a:p>
            <a:pPr lvl="2" eaLnBrk="1" hangingPunct="1"/>
            <a:r>
              <a:rPr lang="en-US" smtClean="0"/>
              <a:t>Akses memori untuk mengambil tabel page</a:t>
            </a:r>
          </a:p>
          <a:p>
            <a:pPr lvl="2" eaLnBrk="1" hangingPunct="1"/>
            <a:r>
              <a:rPr lang="en-US" smtClean="0"/>
              <a:t>Akses memori untuk mengambil data</a:t>
            </a:r>
          </a:p>
          <a:p>
            <a:pPr eaLnBrk="1" hangingPunct="1"/>
            <a:r>
              <a:rPr lang="en-US" smtClean="0"/>
              <a:t>Solusi ?</a:t>
            </a:r>
          </a:p>
          <a:p>
            <a:pPr lvl="1" eaLnBrk="1" hangingPunct="1"/>
            <a:r>
              <a:rPr lang="en-US" smtClean="0"/>
              <a:t>Digunakan cache khusus berkecepatan tinggi untuk menyimpan entri tabel page yang sering digunakan (mirip cache memory)</a:t>
            </a:r>
          </a:p>
          <a:p>
            <a:pPr lvl="1" eaLnBrk="1" hangingPunct="1"/>
            <a:r>
              <a:rPr lang="en-US" smtClean="0"/>
              <a:t>Cache tersebut disebut juga Translation Lookaside Buffer (TLB)</a:t>
            </a:r>
          </a:p>
        </p:txBody>
      </p:sp>
      <p:pic>
        <p:nvPicPr>
          <p:cNvPr id="7" name="p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9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4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Pokok Bahasan:</a:t>
            </a:r>
            <a:r>
              <a:rPr lang="en-US" sz="5400">
                <a:solidFill>
                  <a:srgbClr val="FF0066"/>
                </a:solidFill>
              </a:rPr>
              <a:t> </a:t>
            </a:r>
            <a:r>
              <a:rPr lang="en-US" sz="2400">
                <a:solidFill>
                  <a:srgbClr val="FF0066"/>
                </a:solidFill>
              </a:rPr>
              <a:t>(2)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mtClean="0"/>
              <a:t>Peranan Sistem Operasi pada Virtual Memory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Fetch policy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Placement policy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Replacement policy</a:t>
            </a:r>
          </a:p>
          <a:p>
            <a:pPr lvl="2" eaLnBrk="1" hangingPunct="1">
              <a:lnSpc>
                <a:spcPct val="70000"/>
              </a:lnSpc>
            </a:pPr>
            <a:r>
              <a:rPr lang="en-US" smtClean="0"/>
              <a:t>Optimal</a:t>
            </a:r>
          </a:p>
          <a:p>
            <a:pPr lvl="2" eaLnBrk="1" hangingPunct="1">
              <a:lnSpc>
                <a:spcPct val="70000"/>
              </a:lnSpc>
            </a:pPr>
            <a:r>
              <a:rPr lang="en-US" smtClean="0"/>
              <a:t>Least Recently used (LRU)</a:t>
            </a:r>
          </a:p>
          <a:p>
            <a:pPr lvl="2" eaLnBrk="1" hangingPunct="1">
              <a:lnSpc>
                <a:spcPct val="70000"/>
              </a:lnSpc>
            </a:pPr>
            <a:r>
              <a:rPr lang="en-US" smtClean="0"/>
              <a:t>First-in-first-out (FIFO)</a:t>
            </a:r>
          </a:p>
          <a:p>
            <a:pPr lvl="2" eaLnBrk="1" hangingPunct="1">
              <a:lnSpc>
                <a:spcPct val="70000"/>
              </a:lnSpc>
            </a:pPr>
            <a:r>
              <a:rPr lang="en-US" smtClean="0"/>
              <a:t>Clock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Resident Set Management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Cleaning Policy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Load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2</a:t>
            </a:fld>
            <a:endParaRPr lang="en-GB" b="1" dirty="0"/>
          </a:p>
        </p:txBody>
      </p:sp>
      <p:pic>
        <p:nvPicPr>
          <p:cNvPr id="7" name="p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1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Bagaimana Prosedur pencarian page# pada TLB ?</a:t>
            </a:r>
            <a:r>
              <a:rPr lang="en-US" sz="2400"/>
              <a:t> </a:t>
            </a:r>
            <a:r>
              <a:rPr lang="en-US" sz="2000"/>
              <a:t>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084" y="1677988"/>
            <a:ext cx="6626943" cy="44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3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6324600"/>
            <a:ext cx="304800" cy="30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7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Bagaimana Prosedur pencarian page# pada TLB ? (2)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00"/>
              <a:t>Suatu program minta data/program dengan mengirimkan alamat virtual</a:t>
            </a:r>
          </a:p>
          <a:p>
            <a:r>
              <a:rPr lang="en-US" sz="2300"/>
              <a:t>Prosesor mencari page# yang diminta pada TLB</a:t>
            </a:r>
          </a:p>
          <a:p>
            <a:r>
              <a:rPr lang="en-US" sz="2300"/>
              <a:t>Jika page# yang diminta ada pada TLB, maka terjadi TLB hit. Frame# diambil dari TLB untuk membentuk alamat fisik</a:t>
            </a:r>
          </a:p>
          <a:p>
            <a:r>
              <a:rPr lang="en-US" sz="2300"/>
              <a:t>Bila terjadi TLB miss, prosesor mencari page# yang diminta pada tabel page</a:t>
            </a:r>
          </a:p>
          <a:p>
            <a:r>
              <a:rPr lang="en-US" sz="2300"/>
              <a:t>Jika page# yang diminta ada pada tabel page, maka frame# diambil dari tabel page untuk membentuk alamat fisik</a:t>
            </a:r>
          </a:p>
          <a:p>
            <a:r>
              <a:rPr lang="en-US" sz="2300"/>
              <a:t>Page# yang baru saja diambil disimpan juga di TLB (update)</a:t>
            </a:r>
          </a:p>
          <a:p>
            <a:r>
              <a:rPr lang="en-US" sz="2300"/>
              <a:t>Jika page# tidak ada di tabel page (page fault atau tidak ada di memori), maka dilakukan pencarian data ke harddisk</a:t>
            </a:r>
          </a:p>
          <a:p>
            <a:r>
              <a:rPr lang="en-US" sz="2300"/>
              <a:t>Alamat fisik digunakan untuk mengambil data pada memori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00FB879-7292-4D75-83A6-0362186470AD}" type="slidenum">
              <a:rPr lang="en-GB" b="1" smtClean="0"/>
              <a:pPr/>
              <a:t>30</a:t>
            </a:fld>
            <a:endParaRPr lang="en-GB" b="1" dirty="0"/>
          </a:p>
        </p:txBody>
      </p:sp>
      <p:pic>
        <p:nvPicPr>
          <p:cNvPr id="6" name="p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8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Flowchart paging dan TLB:</a:t>
            </a:r>
            <a:endParaRPr lang="en-US" sz="320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7137" y="1825625"/>
            <a:ext cx="3357725" cy="4351338"/>
          </a:xfr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00FB879-7292-4D75-83A6-0362186470AD}" type="slidenum">
              <a:rPr lang="en-GB" b="1" smtClean="0"/>
              <a:pPr/>
              <a:t>31</a:t>
            </a:fld>
            <a:endParaRPr lang="en-GB" b="1" dirty="0"/>
          </a:p>
        </p:txBody>
      </p:sp>
      <p:pic>
        <p:nvPicPr>
          <p:cNvPr id="8" name="p3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Apa saja metode mapping page# ke dalam tabel page ?</a:t>
            </a:r>
            <a:endParaRPr lang="en-US" sz="280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3679" y="1957896"/>
            <a:ext cx="6744641" cy="4086795"/>
          </a:xfr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00FB879-7292-4D75-83A6-0362186470AD}" type="slidenum">
              <a:rPr lang="en-GB" b="1" smtClean="0"/>
              <a:pPr/>
              <a:t>32</a:t>
            </a:fld>
            <a:endParaRPr lang="en-GB" b="1" dirty="0"/>
          </a:p>
        </p:txBody>
      </p:sp>
      <p:pic>
        <p:nvPicPr>
          <p:cNvPr id="9" name="p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Bagaimana hubungan antara TLB dengan Cache memory ?</a:t>
            </a:r>
            <a:r>
              <a:rPr lang="en-US" sz="3200"/>
              <a:t> </a:t>
            </a:r>
            <a:r>
              <a:rPr lang="en-US" sz="2000"/>
              <a:t>(1)</a:t>
            </a:r>
            <a:endParaRPr lang="en-US" sz="2800"/>
          </a:p>
        </p:txBody>
      </p:sp>
      <p:pic>
        <p:nvPicPr>
          <p:cNvPr id="2355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6298" y="1950487"/>
            <a:ext cx="5349855" cy="4351338"/>
          </a:xfr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00FB879-7292-4D75-83A6-0362186470AD}" type="slidenum">
              <a:rPr lang="en-GB" b="1" smtClean="0"/>
              <a:pPr/>
              <a:t>33</a:t>
            </a:fld>
            <a:endParaRPr lang="en-GB" b="1" dirty="0"/>
          </a:p>
        </p:txBody>
      </p:sp>
      <p:pic>
        <p:nvPicPr>
          <p:cNvPr id="8" name="p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Bagaimana hubungan antara TLB dengan Cache memory ? </a:t>
            </a:r>
            <a:r>
              <a:rPr lang="en-US" sz="1800"/>
              <a:t>(2)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Suatu program minta data/program dengan mengirimkan alamat virtual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Prosesor mencari page# yang diminta pada TLB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Jika page# yang diminta ada pada TLB, maka terjadi TLB hit. Frame# diambil dari TLB untuk membentuk alamat fisik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Bila terjadi TLB miss, prosesor mencari page# yang diminta pada tabel page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Jika page# yang diminta ada pada tabel page, maka frame# diambil dari tabel page untuk membentuk alamat fisik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Bit-bit alamat fisik dikelompokkan menjadi field- field sesuai dengan metode mapping yang digunakan cache memory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Alamat fisik digunakan untuk mencari data di cache memory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Jika data ada di cache memory (cache hit), maka data langsung diambil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Jika data tidak ada di cache memory (cache miss), maka pencarian dilanjutkan ke memori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100"/>
              <a:t>Bila di memori tidak ada, pencarian dilanjutkan ke harddisk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34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2939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Ukuran Page</a:t>
            </a:r>
            <a:endParaRPr lang="en-US" sz="2800"/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/>
              <a:t>Apa akibatnya jika ukuran page semakin kecil ?</a:t>
            </a:r>
          </a:p>
          <a:p>
            <a:pPr marL="966788" lvl="1" indent="-509588">
              <a:lnSpc>
                <a:spcPct val="85000"/>
              </a:lnSpc>
              <a:buNone/>
            </a:pPr>
            <a:r>
              <a:rPr lang="en-US"/>
              <a:t>(+) Fragmentasi internal semakin kecil</a:t>
            </a:r>
          </a:p>
          <a:p>
            <a:pPr marL="966788" lvl="1" indent="-509588">
              <a:lnSpc>
                <a:spcPct val="85000"/>
              </a:lnSpc>
              <a:buNone/>
            </a:pPr>
            <a:r>
              <a:rPr lang="en-US"/>
              <a:t>( ̶ ) Jumlah page yang diperlukan oleh suatu proses semakin banyak</a:t>
            </a:r>
            <a:endParaRPr lang="en-US" b="1">
              <a:cs typeface="Tahoma" pitchFamily="34" charset="0"/>
              <a:sym typeface="Symbol" pitchFamily="18" charset="2"/>
            </a:endParaRPr>
          </a:p>
          <a:p>
            <a:pPr marL="966788" lvl="1" indent="-509588">
              <a:lnSpc>
                <a:spcPct val="85000"/>
              </a:lnSpc>
              <a:buNone/>
            </a:pPr>
            <a:r>
              <a:rPr lang="en-US"/>
              <a:t>( ̶ ) Ukuran tabel page semakin besar</a:t>
            </a:r>
          </a:p>
          <a:p>
            <a:pPr marL="966788" lvl="1" indent="-509588">
              <a:lnSpc>
                <a:spcPct val="85000"/>
              </a:lnSpc>
              <a:buNone/>
            </a:pPr>
            <a:r>
              <a:rPr lang="en-US"/>
              <a:t>( ̶ ) Ruang memori yang diperlukan untuk menyimpan tabel page semakin besar</a:t>
            </a:r>
          </a:p>
          <a:p>
            <a:pPr marL="966788" lvl="1" indent="-509588">
              <a:lnSpc>
                <a:spcPct val="85000"/>
              </a:lnSpc>
              <a:buNone/>
            </a:pPr>
            <a:r>
              <a:rPr lang="en-US"/>
              <a:t>( ̶ ) Dapat terjadi page fault dua kali, </a:t>
            </a:r>
            <a:r>
              <a:rPr lang="en-US">
                <a:solidFill>
                  <a:srgbClr val="FF0000"/>
                </a:solidFill>
              </a:rPr>
              <a:t>kenapa ?</a:t>
            </a:r>
            <a:endParaRPr lang="en-US"/>
          </a:p>
          <a:p>
            <a:pPr marL="966788" lvl="1" indent="-509588">
              <a:lnSpc>
                <a:spcPct val="85000"/>
              </a:lnSpc>
              <a:buNone/>
            </a:pPr>
            <a:r>
              <a:rPr lang="en-US"/>
              <a:t>( ̶ ) Transfer data dari memori sekunder ke memori tidak efisien, jika ukuran blok data di harddisk jauh lebih besar daripada ukuran page</a:t>
            </a:r>
          </a:p>
          <a:p>
            <a:pPr eaLnBrk="1" hangingPunct="1">
              <a:lnSpc>
                <a:spcPct val="85000"/>
              </a:lnSpc>
            </a:pPr>
            <a:r>
              <a:rPr lang="en-US"/>
              <a:t>Apa akibatnya jika ukuran page semakin besar ?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35</a:t>
            </a:fld>
            <a:endParaRPr lang="en-GB" b="1" dirty="0"/>
          </a:p>
        </p:txBody>
      </p:sp>
      <p:pic>
        <p:nvPicPr>
          <p:cNvPr id="7" name="p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/>
              <a:t>Pengaruh Ukuran Page terhadap </a:t>
            </a:r>
            <a:br>
              <a:rPr lang="en-US" sz="2600"/>
            </a:br>
            <a:r>
              <a:rPr lang="en-US" sz="2600"/>
              <a:t>Page Fault Rate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7939" y="2726715"/>
            <a:ext cx="3250790" cy="26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43" name="Rectangle 3"/>
          <p:cNvSpPr>
            <a:spLocks noGrp="1" noChangeArrowheads="1"/>
          </p:cNvSpPr>
          <p:nvPr>
            <p:ph idx="1"/>
          </p:nvPr>
        </p:nvSpPr>
        <p:spPr>
          <a:xfrm>
            <a:off x="299739" y="1796781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?</a:t>
            </a:r>
          </a:p>
          <a:p>
            <a:pPr marL="695325" lvl="1" indent="-238125">
              <a:lnSpc>
                <a:spcPct val="85000"/>
              </a:lnSpc>
            </a:pP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ukuran</a:t>
            </a:r>
            <a:r>
              <a:rPr lang="en-US" sz="2200" dirty="0"/>
              <a:t> page </a:t>
            </a:r>
            <a:r>
              <a:rPr lang="en-US" sz="2200" dirty="0" err="1"/>
              <a:t>cukup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page fault rate yang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. </a:t>
            </a:r>
            <a:r>
              <a:rPr lang="en-US" sz="2200" dirty="0" err="1">
                <a:solidFill>
                  <a:srgbClr val="FF0000"/>
                </a:solidFill>
              </a:rPr>
              <a:t>Kenapa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bisa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begitu</a:t>
            </a:r>
            <a:r>
              <a:rPr lang="en-US" sz="2200" dirty="0">
                <a:solidFill>
                  <a:srgbClr val="FF0000"/>
                </a:solidFill>
              </a:rPr>
              <a:t> ?</a:t>
            </a:r>
          </a:p>
          <a:p>
            <a:pPr marL="1095375" lvl="2" indent="-238125">
              <a:lnSpc>
                <a:spcPct val="85000"/>
              </a:lnSpc>
            </a:pPr>
            <a:r>
              <a:rPr lang="en-US" dirty="0" err="1">
                <a:solidFill>
                  <a:srgbClr val="3A003A"/>
                </a:solidFill>
              </a:rPr>
              <a:t>Memori</a:t>
            </a:r>
            <a:r>
              <a:rPr lang="en-US" dirty="0">
                <a:solidFill>
                  <a:srgbClr val="3A003A"/>
                </a:solidFill>
              </a:rPr>
              <a:t> </a:t>
            </a:r>
            <a:r>
              <a:rPr lang="en-US" dirty="0" err="1">
                <a:solidFill>
                  <a:srgbClr val="3A003A"/>
                </a:solidFill>
              </a:rPr>
              <a:t>akan</a:t>
            </a:r>
            <a:r>
              <a:rPr lang="en-US" dirty="0">
                <a:solidFill>
                  <a:srgbClr val="3A003A"/>
                </a:solidFill>
              </a:rPr>
              <a:t> </a:t>
            </a:r>
            <a:r>
              <a:rPr lang="en-US" dirty="0" err="1">
                <a:solidFill>
                  <a:srgbClr val="3A003A"/>
                </a:solidFill>
              </a:rPr>
              <a:t>diisi</a:t>
            </a:r>
            <a:r>
              <a:rPr lang="en-US" dirty="0">
                <a:solidFill>
                  <a:srgbClr val="3A003A"/>
                </a:solidFill>
              </a:rPr>
              <a:t> </a:t>
            </a:r>
            <a:r>
              <a:rPr lang="en-US" dirty="0" err="1">
                <a:solidFill>
                  <a:srgbClr val="3A003A"/>
                </a:solidFill>
              </a:rPr>
              <a:t>oleh</a:t>
            </a:r>
            <a:r>
              <a:rPr lang="en-US" dirty="0">
                <a:solidFill>
                  <a:srgbClr val="3A003A"/>
                </a:solidFill>
              </a:rPr>
              <a:t> page-page yang </a:t>
            </a:r>
            <a:r>
              <a:rPr lang="en-US" dirty="0" err="1">
                <a:solidFill>
                  <a:srgbClr val="3A003A"/>
                </a:solidFill>
              </a:rPr>
              <a:t>sering</a:t>
            </a:r>
            <a:r>
              <a:rPr lang="en-US" dirty="0">
                <a:solidFill>
                  <a:srgbClr val="3A003A"/>
                </a:solidFill>
              </a:rPr>
              <a:t> </a:t>
            </a:r>
            <a:r>
              <a:rPr lang="en-US" dirty="0" err="1">
                <a:solidFill>
                  <a:srgbClr val="3A003A"/>
                </a:solidFill>
              </a:rPr>
              <a:t>digunakan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36</a:t>
            </a:fld>
            <a:endParaRPr lang="en-GB" b="1" dirty="0"/>
          </a:p>
        </p:txBody>
      </p:sp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0" y="3287563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03313" lvl="2" indent="-228600">
              <a:lnSpc>
                <a:spcPct val="85000"/>
              </a:lnSpc>
            </a:pPr>
            <a:endParaRPr lang="en-US" sz="2000" dirty="0">
              <a:solidFill>
                <a:srgbClr val="3A003A"/>
              </a:solidFill>
            </a:endParaRPr>
          </a:p>
          <a:p>
            <a:pPr marL="695325" lvl="1" indent="-238125">
              <a:lnSpc>
                <a:spcPct val="85000"/>
              </a:lnSpc>
              <a:buFontTx/>
              <a:buChar char="–"/>
            </a:pPr>
            <a:r>
              <a:rPr lang="en-US" sz="2200" dirty="0" err="1">
                <a:solidFill>
                  <a:srgbClr val="0F0591"/>
                </a:solidFill>
              </a:rPr>
              <a:t>Bila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ukuran</a:t>
            </a:r>
            <a:r>
              <a:rPr lang="en-US" sz="2200" dirty="0">
                <a:solidFill>
                  <a:srgbClr val="0F0591"/>
                </a:solidFill>
              </a:rPr>
              <a:t> page </a:t>
            </a:r>
            <a:r>
              <a:rPr lang="en-US" sz="2200" dirty="0" err="1">
                <a:solidFill>
                  <a:srgbClr val="0F0591"/>
                </a:solidFill>
              </a:rPr>
              <a:t>hampir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sama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dengan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setengah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ukuran</a:t>
            </a:r>
            <a:r>
              <a:rPr lang="en-US" sz="2200" dirty="0">
                <a:solidFill>
                  <a:srgbClr val="0F0591"/>
                </a:solidFill>
              </a:rPr>
              <a:t> proses, </a:t>
            </a:r>
            <a:r>
              <a:rPr lang="en-US" sz="2200" dirty="0" err="1">
                <a:solidFill>
                  <a:srgbClr val="0F0591"/>
                </a:solidFill>
              </a:rPr>
              <a:t>maka</a:t>
            </a:r>
            <a:r>
              <a:rPr lang="en-US" sz="2200" dirty="0">
                <a:solidFill>
                  <a:srgbClr val="0F0591"/>
                </a:solidFill>
              </a:rPr>
              <a:t> page fault rate yang </a:t>
            </a:r>
            <a:r>
              <a:rPr lang="en-US" sz="2200" dirty="0" err="1">
                <a:solidFill>
                  <a:srgbClr val="0F0591"/>
                </a:solidFill>
              </a:rPr>
              <a:t>terjadi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cenderung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besar</a:t>
            </a:r>
            <a:r>
              <a:rPr lang="en-US" sz="2200" dirty="0">
                <a:solidFill>
                  <a:srgbClr val="0F0591"/>
                </a:solidFill>
              </a:rPr>
              <a:t>. </a:t>
            </a:r>
            <a:r>
              <a:rPr lang="en-US" sz="2200" dirty="0" err="1">
                <a:solidFill>
                  <a:srgbClr val="FF0000"/>
                </a:solidFill>
              </a:rPr>
              <a:t>Apa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penyebabnya</a:t>
            </a:r>
            <a:r>
              <a:rPr lang="en-US" sz="2200" dirty="0">
                <a:solidFill>
                  <a:srgbClr val="FF0000"/>
                </a:solidFill>
              </a:rPr>
              <a:t> ?</a:t>
            </a:r>
          </a:p>
          <a:p>
            <a:pPr marL="1103313" lvl="2" indent="-228600">
              <a:lnSpc>
                <a:spcPct val="85000"/>
              </a:lnSpc>
            </a:pP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lokality</a:t>
            </a:r>
            <a:r>
              <a:rPr lang="en-US" sz="2000" dirty="0"/>
              <a:t> </a:t>
            </a:r>
            <a:r>
              <a:rPr lang="en-US" sz="2000" dirty="0" err="1"/>
              <a:t>berkurang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data yang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memori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endParaRPr lang="en-US" sz="2000" dirty="0"/>
          </a:p>
          <a:p>
            <a:pPr marL="695325" lvl="1" indent="-238125">
              <a:lnSpc>
                <a:spcPct val="85000"/>
              </a:lnSpc>
              <a:buFontTx/>
              <a:buChar char="–"/>
            </a:pPr>
            <a:r>
              <a:rPr lang="en-US" sz="2200" dirty="0" err="1">
                <a:solidFill>
                  <a:srgbClr val="0F0591"/>
                </a:solidFill>
              </a:rPr>
              <a:t>Bila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ukuran</a:t>
            </a:r>
            <a:r>
              <a:rPr lang="en-US" sz="2200" dirty="0">
                <a:solidFill>
                  <a:srgbClr val="0F0591"/>
                </a:solidFill>
              </a:rPr>
              <a:t> page </a:t>
            </a:r>
            <a:r>
              <a:rPr lang="en-US" sz="2200" dirty="0" err="1">
                <a:solidFill>
                  <a:srgbClr val="0F0591"/>
                </a:solidFill>
              </a:rPr>
              <a:t>hampir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sama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dengan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ukuran</a:t>
            </a:r>
            <a:r>
              <a:rPr lang="en-US" sz="2200" dirty="0">
                <a:solidFill>
                  <a:srgbClr val="0F0591"/>
                </a:solidFill>
              </a:rPr>
              <a:t> proses, </a:t>
            </a:r>
            <a:r>
              <a:rPr lang="en-US" sz="2200" dirty="0" err="1">
                <a:solidFill>
                  <a:srgbClr val="0F0591"/>
                </a:solidFill>
              </a:rPr>
              <a:t>maka</a:t>
            </a:r>
            <a:r>
              <a:rPr lang="en-US" sz="2200" dirty="0">
                <a:solidFill>
                  <a:srgbClr val="0F0591"/>
                </a:solidFill>
              </a:rPr>
              <a:t> page fault rate yang </a:t>
            </a:r>
            <a:r>
              <a:rPr lang="en-US" sz="2200" dirty="0" err="1">
                <a:solidFill>
                  <a:srgbClr val="0F0591"/>
                </a:solidFill>
              </a:rPr>
              <a:t>terjadi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juga</a:t>
            </a:r>
            <a:r>
              <a:rPr lang="en-US" sz="2200" dirty="0">
                <a:solidFill>
                  <a:srgbClr val="0F0591"/>
                </a:solidFill>
              </a:rPr>
              <a:t> </a:t>
            </a:r>
            <a:r>
              <a:rPr lang="en-US" sz="2200" dirty="0" err="1">
                <a:solidFill>
                  <a:srgbClr val="0F0591"/>
                </a:solidFill>
              </a:rPr>
              <a:t>kecil</a:t>
            </a:r>
            <a:r>
              <a:rPr lang="en-US" sz="2200" dirty="0">
                <a:solidFill>
                  <a:srgbClr val="0F0591"/>
                </a:solidFill>
              </a:rPr>
              <a:t>. </a:t>
            </a:r>
            <a:r>
              <a:rPr lang="en-US" sz="2200" dirty="0" err="1">
                <a:solidFill>
                  <a:srgbClr val="FF0000"/>
                </a:solidFill>
              </a:rPr>
              <a:t>Kenapa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bisa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begitu</a:t>
            </a:r>
            <a:r>
              <a:rPr lang="en-US" sz="2200" dirty="0">
                <a:solidFill>
                  <a:srgbClr val="FF0000"/>
                </a:solidFill>
              </a:rPr>
              <a:t> ?</a:t>
            </a:r>
          </a:p>
          <a:p>
            <a:pPr marL="1103313" lvl="2" indent="-228600">
              <a:lnSpc>
                <a:spcPct val="85000"/>
              </a:lnSpc>
            </a:pPr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page yang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memori</a:t>
            </a:r>
            <a:endParaRPr lang="en-US" sz="2000" dirty="0"/>
          </a:p>
        </p:txBody>
      </p:sp>
      <p:pic>
        <p:nvPicPr>
          <p:cNvPr id="9" name="p4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3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2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2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2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2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3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/>
              <a:t>Pengaruh Alokasi Frame </a:t>
            </a:r>
            <a:br>
              <a:rPr lang="en-US" sz="2400"/>
            </a:br>
            <a:r>
              <a:rPr lang="en-US" sz="2400"/>
              <a:t>terhadap Page Fault Rate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>
          <a:xfrm>
            <a:off x="282533" y="1811557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?</a:t>
            </a:r>
          </a:p>
          <a:p>
            <a:pPr marL="695325" lvl="1" indent="-238125">
              <a:lnSpc>
                <a:spcPct val="85000"/>
              </a:lnSpc>
            </a:pP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frame yang </a:t>
            </a:r>
            <a:r>
              <a:rPr lang="en-US" sz="2200" dirty="0" err="1"/>
              <a:t>dialokasikan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proses </a:t>
            </a:r>
            <a:r>
              <a:rPr lang="en-US" sz="2200" dirty="0" err="1"/>
              <a:t>semakin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page fault rate-</a:t>
            </a:r>
            <a:r>
              <a:rPr lang="en-US" sz="2200" dirty="0" err="1"/>
              <a:t>nya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naik</a:t>
            </a:r>
            <a:r>
              <a:rPr lang="en-US" sz="2200" dirty="0"/>
              <a:t> </a:t>
            </a:r>
            <a:r>
              <a:rPr lang="en-US" sz="2200" dirty="0" err="1"/>
              <a:t>drastis</a:t>
            </a:r>
            <a:r>
              <a:rPr lang="en-US" sz="2200" dirty="0"/>
              <a:t>. </a:t>
            </a:r>
            <a:r>
              <a:rPr lang="en-US" sz="2200" dirty="0" err="1">
                <a:solidFill>
                  <a:srgbClr val="FF0000"/>
                </a:solidFill>
              </a:rPr>
              <a:t>Kenapa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bisa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begitu</a:t>
            </a:r>
            <a:r>
              <a:rPr lang="en-US" sz="2200" dirty="0">
                <a:solidFill>
                  <a:srgbClr val="FF0000"/>
                </a:solidFill>
              </a:rPr>
              <a:t> ?</a:t>
            </a:r>
          </a:p>
          <a:p>
            <a:pPr marL="1095375" lvl="2" indent="-238125">
              <a:lnSpc>
                <a:spcPct val="85000"/>
              </a:lnSpc>
            </a:pPr>
            <a:r>
              <a:rPr lang="en-US" dirty="0" err="1">
                <a:solidFill>
                  <a:srgbClr val="3A003A"/>
                </a:solidFill>
              </a:rPr>
              <a:t>Jumlah</a:t>
            </a:r>
            <a:r>
              <a:rPr lang="en-US" dirty="0">
                <a:solidFill>
                  <a:srgbClr val="3A003A"/>
                </a:solidFill>
              </a:rPr>
              <a:t> page yang </a:t>
            </a:r>
            <a:r>
              <a:rPr lang="en-US" dirty="0" err="1">
                <a:solidFill>
                  <a:srgbClr val="3A003A"/>
                </a:solidFill>
              </a:rPr>
              <a:t>berada</a:t>
            </a:r>
            <a:r>
              <a:rPr lang="en-US" dirty="0">
                <a:solidFill>
                  <a:srgbClr val="3A003A"/>
                </a:solidFill>
              </a:rPr>
              <a:t> di </a:t>
            </a:r>
            <a:r>
              <a:rPr lang="en-US" dirty="0" err="1">
                <a:solidFill>
                  <a:srgbClr val="3A003A"/>
                </a:solidFill>
              </a:rPr>
              <a:t>memori</a:t>
            </a:r>
            <a:r>
              <a:rPr lang="en-US" dirty="0">
                <a:solidFill>
                  <a:srgbClr val="3A003A"/>
                </a:solidFill>
              </a:rPr>
              <a:t> </a:t>
            </a:r>
            <a:r>
              <a:rPr lang="en-US" dirty="0" err="1">
                <a:solidFill>
                  <a:srgbClr val="3A003A"/>
                </a:solidFill>
              </a:rPr>
              <a:t>sedikit</a:t>
            </a:r>
            <a:endParaRPr lang="en-US" dirty="0">
              <a:solidFill>
                <a:srgbClr val="3A003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37</a:t>
            </a:fld>
            <a:endParaRPr lang="en-GB" b="1" dirty="0"/>
          </a:p>
        </p:txBody>
      </p:sp>
      <p:sp>
        <p:nvSpPr>
          <p:cNvPr id="728069" name="Rectangle 5"/>
          <p:cNvSpPr>
            <a:spLocks noChangeArrowheads="1"/>
          </p:cNvSpPr>
          <p:nvPr/>
        </p:nvSpPr>
        <p:spPr bwMode="auto">
          <a:xfrm>
            <a:off x="282533" y="3594220"/>
            <a:ext cx="762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5325" lvl="1" indent="-238125">
              <a:lnSpc>
                <a:spcPct val="85000"/>
              </a:lnSpc>
              <a:buFontTx/>
              <a:buChar char="–"/>
            </a:pPr>
            <a:r>
              <a:rPr lang="en-US" sz="2400" dirty="0" err="1">
                <a:solidFill>
                  <a:srgbClr val="0F0591"/>
                </a:solidFill>
              </a:rPr>
              <a:t>Bila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jumlah</a:t>
            </a:r>
            <a:r>
              <a:rPr lang="en-US" sz="2400" dirty="0">
                <a:solidFill>
                  <a:srgbClr val="0F0591"/>
                </a:solidFill>
              </a:rPr>
              <a:t> frame yang </a:t>
            </a:r>
            <a:r>
              <a:rPr lang="en-US" sz="2400" dirty="0" err="1">
                <a:solidFill>
                  <a:srgbClr val="0F0591"/>
                </a:solidFill>
              </a:rPr>
              <a:t>dialokasikan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ke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suatu</a:t>
            </a:r>
            <a:r>
              <a:rPr lang="en-US" sz="2400" dirty="0">
                <a:solidFill>
                  <a:srgbClr val="0F0591"/>
                </a:solidFill>
              </a:rPr>
              <a:t> proses </a:t>
            </a:r>
            <a:r>
              <a:rPr lang="en-US" sz="2400" dirty="0" err="1">
                <a:solidFill>
                  <a:srgbClr val="0F0591"/>
                </a:solidFill>
              </a:rPr>
              <a:t>semakin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banyak</a:t>
            </a:r>
            <a:r>
              <a:rPr lang="en-US" sz="2400" dirty="0">
                <a:solidFill>
                  <a:srgbClr val="0F0591"/>
                </a:solidFill>
              </a:rPr>
              <a:t>, </a:t>
            </a:r>
            <a:r>
              <a:rPr lang="en-US" sz="2400" dirty="0" err="1">
                <a:solidFill>
                  <a:srgbClr val="0F0591"/>
                </a:solidFill>
              </a:rPr>
              <a:t>maka</a:t>
            </a:r>
            <a:r>
              <a:rPr lang="en-US" sz="2400" dirty="0">
                <a:solidFill>
                  <a:srgbClr val="0F0591"/>
                </a:solidFill>
              </a:rPr>
              <a:t> page fault rate-</a:t>
            </a:r>
            <a:r>
              <a:rPr lang="en-US" sz="2400" dirty="0" err="1">
                <a:solidFill>
                  <a:srgbClr val="0F0591"/>
                </a:solidFill>
              </a:rPr>
              <a:t>nya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akan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semakin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turun</a:t>
            </a:r>
            <a:r>
              <a:rPr lang="en-US" sz="2400" dirty="0">
                <a:solidFill>
                  <a:srgbClr val="0F0591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Apa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penyebabnya</a:t>
            </a:r>
            <a:r>
              <a:rPr lang="en-US" sz="2400" dirty="0">
                <a:solidFill>
                  <a:srgbClr val="FF0000"/>
                </a:solidFill>
              </a:rPr>
              <a:t> ?</a:t>
            </a:r>
          </a:p>
          <a:p>
            <a:pPr marL="695325" lvl="1" indent="-238125">
              <a:lnSpc>
                <a:spcPct val="85000"/>
              </a:lnSpc>
              <a:buFontTx/>
              <a:buChar char="–"/>
            </a:pPr>
            <a:r>
              <a:rPr lang="en-US" sz="2400" dirty="0" err="1">
                <a:solidFill>
                  <a:srgbClr val="0F0591"/>
                </a:solidFill>
              </a:rPr>
              <a:t>Bila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seluruh</a:t>
            </a:r>
            <a:r>
              <a:rPr lang="en-US" sz="2400" dirty="0">
                <a:solidFill>
                  <a:srgbClr val="0F0591"/>
                </a:solidFill>
              </a:rPr>
              <a:t> page </a:t>
            </a:r>
            <a:r>
              <a:rPr lang="en-US" sz="2400" dirty="0" err="1">
                <a:solidFill>
                  <a:srgbClr val="0F0591"/>
                </a:solidFill>
              </a:rPr>
              <a:t>berada</a:t>
            </a:r>
            <a:r>
              <a:rPr lang="en-US" sz="2400" dirty="0">
                <a:solidFill>
                  <a:srgbClr val="0F0591"/>
                </a:solidFill>
              </a:rPr>
              <a:t> di </a:t>
            </a:r>
            <a:r>
              <a:rPr lang="en-US" sz="2400" dirty="0" err="1">
                <a:solidFill>
                  <a:srgbClr val="0F0591"/>
                </a:solidFill>
              </a:rPr>
              <a:t>dalam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memori</a:t>
            </a:r>
            <a:r>
              <a:rPr lang="en-US" sz="2400" dirty="0">
                <a:solidFill>
                  <a:srgbClr val="0F0591"/>
                </a:solidFill>
              </a:rPr>
              <a:t>, </a:t>
            </a:r>
            <a:r>
              <a:rPr lang="en-US" sz="2400" dirty="0" err="1">
                <a:solidFill>
                  <a:srgbClr val="0F0591"/>
                </a:solidFill>
              </a:rPr>
              <a:t>maka</a:t>
            </a:r>
            <a:r>
              <a:rPr lang="en-US" sz="2400" dirty="0">
                <a:solidFill>
                  <a:srgbClr val="0F0591"/>
                </a:solidFill>
              </a:rPr>
              <a:t> page fault rate-</a:t>
            </a:r>
            <a:r>
              <a:rPr lang="en-US" sz="2400" dirty="0" err="1">
                <a:solidFill>
                  <a:srgbClr val="0F0591"/>
                </a:solidFill>
              </a:rPr>
              <a:t>nya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menjadi</a:t>
            </a:r>
            <a:r>
              <a:rPr lang="en-US" sz="2400" dirty="0">
                <a:solidFill>
                  <a:srgbClr val="0F0591"/>
                </a:solidFill>
              </a:rPr>
              <a:t> nol. </a:t>
            </a:r>
            <a:r>
              <a:rPr lang="en-US" sz="2400" dirty="0" err="1">
                <a:solidFill>
                  <a:srgbClr val="FF0000"/>
                </a:solidFill>
              </a:rPr>
              <a:t>Kenapa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begitu</a:t>
            </a:r>
            <a:r>
              <a:rPr lang="en-US" sz="2400" dirty="0">
                <a:solidFill>
                  <a:srgbClr val="FF0000"/>
                </a:solidFill>
              </a:rPr>
              <a:t> ?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9316" y="2897334"/>
            <a:ext cx="2966739" cy="245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4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2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2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2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2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Contoh Ukuran Page beberapa Arsitektur Komputer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38</a:t>
            </a:fld>
            <a:endParaRPr lang="en-GB" b="1" dirty="0"/>
          </a:p>
        </p:txBody>
      </p:sp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7620000" y="55626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684" y="1886557"/>
            <a:ext cx="4386125" cy="40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Pendahuluan </a:t>
            </a:r>
            <a:r>
              <a:rPr lang="en-US" sz="2800"/>
              <a:t>(1)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/>
              <a:t>Sistem operasi (SO) memindahkan potongan-potongan program yang akan dieksekusi ke dalam memori </a:t>
            </a:r>
            <a:r>
              <a:rPr lang="en-US" sz="2400">
                <a:sym typeface="Wingdings" pitchFamily="2" charset="2"/>
              </a:rPr>
              <a:t> terjadi </a:t>
            </a:r>
            <a:r>
              <a:rPr lang="en-US" sz="2400" i="1">
                <a:sym typeface="Wingdings" pitchFamily="2" charset="2"/>
              </a:rPr>
              <a:t>swap in</a:t>
            </a:r>
            <a:r>
              <a:rPr lang="en-US" sz="2400">
                <a:sym typeface="Wingdings" pitchFamily="2" charset="2"/>
              </a:rPr>
              <a:t> dan </a:t>
            </a:r>
            <a:r>
              <a:rPr lang="en-US" sz="2400" i="1">
                <a:sym typeface="Wingdings" pitchFamily="2" charset="2"/>
              </a:rPr>
              <a:t>swap out</a:t>
            </a:r>
            <a:endParaRPr lang="en-US" sz="2400" i="1"/>
          </a:p>
          <a:p>
            <a:pPr eaLnBrk="1" hangingPunct="1"/>
            <a:r>
              <a:rPr lang="en-US" sz="2400" i="1"/>
              <a:t>Resident set</a:t>
            </a:r>
            <a:r>
              <a:rPr lang="en-US" sz="2400"/>
              <a:t> = bagian proses yang sedang berada di dalam memori</a:t>
            </a:r>
          </a:p>
          <a:p>
            <a:pPr eaLnBrk="1" hangingPunct="1"/>
            <a:r>
              <a:rPr lang="en-US" sz="2400"/>
              <a:t>Apa yang terjadi jika potongan program dari proses yang akan dieksekusi tidak ada di memori ?</a:t>
            </a:r>
          </a:p>
          <a:p>
            <a:pPr lvl="1" eaLnBrk="1" hangingPunct="1"/>
            <a:r>
              <a:rPr lang="en-US"/>
              <a:t>Prosesor mengirimkan </a:t>
            </a:r>
            <a:r>
              <a:rPr lang="en-US" i="1"/>
              <a:t>interrupt</a:t>
            </a:r>
          </a:p>
          <a:p>
            <a:pPr lvl="1" eaLnBrk="1" hangingPunct="1"/>
            <a:r>
              <a:rPr lang="en-US"/>
              <a:t>SO memasukkan proses tersebut ke dalam status blok</a:t>
            </a:r>
          </a:p>
          <a:p>
            <a:pPr lvl="1" eaLnBrk="1" hangingPunct="1"/>
            <a:r>
              <a:rPr lang="en-US"/>
              <a:t>SO mengirimkan </a:t>
            </a:r>
            <a:r>
              <a:rPr lang="en-US" i="1"/>
              <a:t>disk I/O read</a:t>
            </a:r>
          </a:p>
          <a:p>
            <a:pPr lvl="1" eaLnBrk="1" hangingPunct="1"/>
            <a:r>
              <a:rPr lang="en-US"/>
              <a:t>SO memilih proses lainnya untuk dieksekusi</a:t>
            </a:r>
          </a:p>
          <a:p>
            <a:pPr lvl="1" eaLnBrk="1" hangingPunct="1"/>
            <a:r>
              <a:rPr lang="en-US"/>
              <a:t>Disk mengirimkan </a:t>
            </a:r>
            <a:r>
              <a:rPr lang="en-US" i="1"/>
              <a:t>interrupt</a:t>
            </a:r>
            <a:r>
              <a:rPr lang="en-US"/>
              <a:t> bila data yang diminta telah tersedia di memori</a:t>
            </a:r>
          </a:p>
          <a:p>
            <a:pPr lvl="1" eaLnBrk="1" hangingPunct="1"/>
            <a:r>
              <a:rPr lang="en-US"/>
              <a:t>SO memanggil proses yang sebelumnya terblok untuk dieksekusi lagi</a:t>
            </a:r>
          </a:p>
        </p:txBody>
      </p:sp>
      <p:pic>
        <p:nvPicPr>
          <p:cNvPr id="7" name="p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5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/>
              <a:t>Mengapa Ukuran Page berubah-ubah ?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Karena:</a:t>
            </a:r>
          </a:p>
          <a:p>
            <a:pPr lvl="1" eaLnBrk="1" hangingPunct="1"/>
            <a:r>
              <a:rPr lang="en-US" smtClean="0"/>
              <a:t>Ukuran memori yang digunakan cenderung semakin besar</a:t>
            </a:r>
          </a:p>
          <a:p>
            <a:pPr lvl="1" eaLnBrk="1" hangingPunct="1"/>
            <a:r>
              <a:rPr lang="en-US" smtClean="0"/>
              <a:t>Ukuran program cenderung semakin besar</a:t>
            </a:r>
          </a:p>
          <a:p>
            <a:pPr lvl="1" eaLnBrk="1" hangingPunct="1"/>
            <a:r>
              <a:rPr lang="en-US" smtClean="0"/>
              <a:t>Program aplikasi yang dibuat semakin kompleks</a:t>
            </a:r>
          </a:p>
          <a:p>
            <a:pPr lvl="1" eaLnBrk="1" hangingPunct="1"/>
            <a:r>
              <a:rPr lang="en-US" smtClean="0"/>
              <a:t>Locality semakin kurang diperlukan, karena:</a:t>
            </a:r>
          </a:p>
          <a:p>
            <a:pPr lvl="2" eaLnBrk="1" hangingPunct="1"/>
            <a:r>
              <a:rPr lang="en-US" smtClean="0"/>
              <a:t>Program dengan teknik OO terdiri dari banyak program dan modul data kecil-kecil, sehingga alamat program yang dieksekusi tidak berurutan</a:t>
            </a:r>
          </a:p>
          <a:p>
            <a:pPr lvl="2" eaLnBrk="1" hangingPunct="1"/>
            <a:r>
              <a:rPr lang="en-US" smtClean="0"/>
              <a:t>Model multithreading menyebabkan alamat program yang dieksekusi tidak berurutan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39</a:t>
            </a:fld>
            <a:endParaRPr lang="en-GB" b="1" dirty="0"/>
          </a:p>
        </p:txBody>
      </p:sp>
      <p:pic>
        <p:nvPicPr>
          <p:cNvPr id="7" name="p4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Apa pengaruh Locality yang semakin kecil terhadap TLB ?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/>
              <a:t>TLB hit semakin berkurang</a:t>
            </a:r>
          </a:p>
          <a:p>
            <a:pPr eaLnBrk="1" hangingPunct="1"/>
            <a:r>
              <a:rPr lang="en-US" sz="2400"/>
              <a:t>TLB dapat menjadi sumber kemacetan (bottleneck)</a:t>
            </a:r>
          </a:p>
          <a:p>
            <a:pPr eaLnBrk="1" hangingPunct="1"/>
            <a:r>
              <a:rPr lang="en-US" sz="2400"/>
              <a:t>Bagaimana solusinya ?</a:t>
            </a:r>
          </a:p>
          <a:p>
            <a:pPr lvl="1" eaLnBrk="1" hangingPunct="1"/>
            <a:r>
              <a:rPr lang="en-US" sz="2200"/>
              <a:t>Perbesar kapasitas TLB sehingga dapat menampung page semakin banyak</a:t>
            </a:r>
          </a:p>
          <a:p>
            <a:pPr lvl="2" eaLnBrk="1" hangingPunct="1"/>
            <a:r>
              <a:rPr lang="en-US"/>
              <a:t>Tidak mudah karena TLB bersifat hardware dan berakibat cache memory harus dirancang ulang</a:t>
            </a:r>
          </a:p>
          <a:p>
            <a:pPr lvl="1" eaLnBrk="1" hangingPunct="1"/>
            <a:r>
              <a:rPr lang="en-US" sz="2200"/>
              <a:t>Gunakan ukuran page yang besar sehingga setiap page dapat menampung data lebih banyak</a:t>
            </a:r>
          </a:p>
          <a:p>
            <a:pPr lvl="2" eaLnBrk="1" hangingPunct="1"/>
            <a:r>
              <a:rPr lang="en-US"/>
              <a:t>Dapat berakibat page fault rate meningkat</a:t>
            </a:r>
          </a:p>
          <a:p>
            <a:pPr lvl="1" eaLnBrk="1" hangingPunct="1"/>
            <a:r>
              <a:rPr lang="en-US" sz="2200"/>
              <a:t>Gunakan beberapa macam ukuran page</a:t>
            </a:r>
          </a:p>
          <a:p>
            <a:pPr lvl="2" eaLnBrk="1" hangingPunct="1"/>
            <a:r>
              <a:rPr lang="en-US"/>
              <a:t>Instruksi program ditaruh di page berukuran besar</a:t>
            </a:r>
          </a:p>
          <a:p>
            <a:pPr lvl="2" eaLnBrk="1" hangingPunct="1"/>
            <a:r>
              <a:rPr lang="en-US"/>
              <a:t>Stack thread ditaruh di page berukuran kecil</a:t>
            </a:r>
          </a:p>
          <a:p>
            <a:pPr lvl="2" eaLnBrk="1" hangingPunct="1"/>
            <a:r>
              <a:rPr lang="en-US"/>
              <a:t>Contoh komputer: MIPS R4000, Alpha, UltraSPARC, Pentium, dan IA-64.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40</a:t>
            </a:fld>
            <a:endParaRPr lang="en-GB" b="1" dirty="0"/>
          </a:p>
        </p:txBody>
      </p:sp>
      <p:pic>
        <p:nvPicPr>
          <p:cNvPr id="7" name="p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3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3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3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3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3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3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3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9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9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85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Segmentasi </a:t>
            </a:r>
            <a:r>
              <a:rPr lang="en-US" sz="2800"/>
              <a:t>(1)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/>
              <a:t>Apa manfaat segmentasi bagi programmer ?</a:t>
            </a:r>
          </a:p>
          <a:p>
            <a:pPr lvl="1" eaLnBrk="1" hangingPunct="1">
              <a:lnSpc>
                <a:spcPct val="85000"/>
              </a:lnSpc>
            </a:pPr>
            <a:r>
              <a:rPr lang="en-US"/>
              <a:t>Modularitas mudah dilakukan, karena </a:t>
            </a:r>
            <a:r>
              <a:rPr lang="en-US" i="1"/>
              <a:t>programmer</a:t>
            </a:r>
            <a:r>
              <a:rPr lang="en-US"/>
              <a:t> dapat menempatkan bagian tertentu suatu program ke dalam ukuran segment yang sesuai di dalam memori</a:t>
            </a:r>
          </a:p>
          <a:p>
            <a:pPr lvl="1" eaLnBrk="1" hangingPunct="1">
              <a:lnSpc>
                <a:spcPct val="85000"/>
              </a:lnSpc>
            </a:pPr>
            <a:r>
              <a:rPr lang="en-US" i="1"/>
              <a:t>Programmer</a:t>
            </a:r>
            <a:r>
              <a:rPr lang="en-US"/>
              <a:t> tidak perlu memikirkan penempatan program di memori walaupun terjadi penambahan pada struktur data, karena akan ditangani oleh SO</a:t>
            </a:r>
          </a:p>
          <a:p>
            <a:pPr lvl="1" eaLnBrk="1" hangingPunct="1">
              <a:lnSpc>
                <a:spcPct val="85000"/>
              </a:lnSpc>
            </a:pPr>
            <a:r>
              <a:rPr lang="en-US"/>
              <a:t>Bagian-bagian program dapat diubah dan dikompile ulang secara terpisah tanpa melibatkan seluruh bagian program lainnya</a:t>
            </a:r>
          </a:p>
          <a:p>
            <a:pPr lvl="1" eaLnBrk="1" hangingPunct="1">
              <a:lnSpc>
                <a:spcPct val="85000"/>
              </a:lnSpc>
            </a:pPr>
            <a:r>
              <a:rPr lang="en-US"/>
              <a:t>Program </a:t>
            </a:r>
            <a:r>
              <a:rPr lang="en-US" i="1"/>
              <a:t>utility</a:t>
            </a:r>
            <a:r>
              <a:rPr lang="en-US"/>
              <a:t> atau tabel data tertentu dapat ditaruh pada segment tertentu agar dapat diakses oleh program yang lain </a:t>
            </a:r>
            <a:r>
              <a:rPr lang="en-US" i="1"/>
              <a:t>(sharing)</a:t>
            </a:r>
          </a:p>
          <a:p>
            <a:pPr lvl="1" eaLnBrk="1" hangingPunct="1">
              <a:lnSpc>
                <a:spcPct val="85000"/>
              </a:lnSpc>
            </a:pPr>
            <a:r>
              <a:rPr lang="en-US" i="1"/>
              <a:t>Programmer</a:t>
            </a:r>
            <a:r>
              <a:rPr lang="en-US"/>
              <a:t> dapat memproteksi segment tertentu agar hanya dapat diakses oleh </a:t>
            </a:r>
            <a:r>
              <a:rPr lang="en-US" i="1"/>
              <a:t>program/user</a:t>
            </a:r>
            <a:r>
              <a:rPr lang="en-US"/>
              <a:t> tertentu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322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Segmentasi </a:t>
            </a:r>
            <a:r>
              <a:rPr lang="en-US" sz="2800"/>
              <a:t>(2)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/>
              <a:t>Alamat</a:t>
            </a:r>
            <a:r>
              <a:rPr lang="en-US" sz="2400" dirty="0"/>
              <a:t> virtual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segment: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Setiap</a:t>
            </a:r>
            <a:r>
              <a:rPr lang="en-US" sz="2400" dirty="0"/>
              <a:t> proses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segment </a:t>
            </a:r>
            <a:r>
              <a:rPr lang="en-US" sz="2400" dirty="0" err="1"/>
              <a:t>masing-masing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entri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segment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segment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segment </a:t>
            </a:r>
            <a:r>
              <a:rPr lang="en-US" sz="2400" dirty="0" err="1"/>
              <a:t>tersebut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Bit P </a:t>
            </a:r>
            <a:r>
              <a:rPr lang="en-US" sz="2400" i="1" dirty="0"/>
              <a:t>(present)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menandai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segment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memori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Bit M </a:t>
            </a:r>
            <a:r>
              <a:rPr lang="en-US" sz="2400" i="1" dirty="0"/>
              <a:t>(modify)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menandai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segment di </a:t>
            </a:r>
            <a:r>
              <a:rPr lang="en-US" sz="2400" dirty="0" err="1"/>
              <a:t>memori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manfaatnya</a:t>
            </a:r>
            <a:r>
              <a:rPr lang="en-US" dirty="0"/>
              <a:t> 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Bit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: </a:t>
            </a:r>
            <a:r>
              <a:rPr lang="en-US" sz="2400" dirty="0" err="1"/>
              <a:t>proteksi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sharing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segment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42</a:t>
            </a:fld>
            <a:endParaRPr lang="en-GB" b="1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428" y="1450588"/>
            <a:ext cx="661330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Prosedur pada Segmentasi </a:t>
            </a:r>
            <a:r>
              <a:rPr lang="en-US" sz="2800"/>
              <a:t>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43</a:t>
            </a:fld>
            <a:endParaRPr lang="en-GB" b="1" dirty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323" y="1959194"/>
            <a:ext cx="6174659" cy="378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5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7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Prosedur pada Segmentasi </a:t>
            </a:r>
            <a:r>
              <a:rPr lang="en-US" sz="2800"/>
              <a:t>(2)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Register menyimpan alamat awal tabel segment suatu proses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Sebuah program membutuhkan data dan mengirimkan sebuah alamat virtual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Nomor segment pada alamat virtual digunakan sebagai indeks untuk mengakses tabel segment sehingga diperoleh alamat awal segment tersebut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Alamat awal dari segment dijumlahkan dengan offset pada alamat virtual menjadi alamat fisik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Alamat fisik digunakan untuk mengakses bagian program/data pada memori</a:t>
            </a:r>
          </a:p>
        </p:txBody>
      </p:sp>
    </p:spTree>
    <p:extLst>
      <p:ext uri="{BB962C8B-B14F-4D97-AF65-F5344CB8AC3E}">
        <p14:creationId xmlns:p14="http://schemas.microsoft.com/office/powerpoint/2010/main" val="316919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Kombinasi antara Paging dan Segmentasi </a:t>
            </a:r>
            <a:r>
              <a:rPr lang="en-US" sz="1800"/>
              <a:t>(1)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Apa kelebihan paging 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Mekanismenya mudah dimengerti oleh programmer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Tidak terjadi fragmentasi eksternal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Penggunaan memori efisien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Dapat dikembangkan algoritma manajemen memori secara baik karena ukuran page bersifat tetap dan sama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Fungsi untuk melakukan translasi dari alamat lojik ke alamat absolut dapat diimplementasikan dengan hardware dengan mudah (hanya penggabungan bit, tidak perlu fungsi aritmatika)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Apa kelebihan segmentasi 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Pemanfaatan segment mudah dilakukan oleh programmer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Dapat mengakomodasi penambahan struktur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Mendukung modularitas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Dapat dilakukan sharing dan proteksi program/data dengan mudah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Apa jadinya jika paging dan segmentasi digabungkan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91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5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6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Kombinasi antara Paging dan Segmentasi </a:t>
            </a:r>
            <a:r>
              <a:rPr lang="en-US" sz="1800"/>
              <a:t>(2)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/>
              <a:t>Alamat virtual dan tabel page: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Ruang alamat user dibagi menjadi sejumlah segment sesuai keperluan programmer</a:t>
            </a:r>
          </a:p>
          <a:p>
            <a:pPr eaLnBrk="1" hangingPunct="1">
              <a:lnSpc>
                <a:spcPct val="80000"/>
              </a:lnSpc>
            </a:pPr>
            <a:r>
              <a:rPr lang="en-US" sz="2100"/>
              <a:t>Setiap segment terdiri dari sejumlah page dimana ukuran setiap page sama dengan ukuran frame di memori</a:t>
            </a:r>
          </a:p>
          <a:p>
            <a:pPr eaLnBrk="1" hangingPunct="1">
              <a:lnSpc>
                <a:spcPct val="80000"/>
              </a:lnSpc>
            </a:pPr>
            <a:r>
              <a:rPr lang="en-US" sz="2100"/>
              <a:t>Bila ukuran sebuah segment lebih kecil daripada ukuran sebuah page, maka ukuran segment dibulatkan menjadi sebesar satu page</a:t>
            </a:r>
          </a:p>
          <a:p>
            <a:pPr eaLnBrk="1" hangingPunct="1">
              <a:lnSpc>
                <a:spcPct val="80000"/>
              </a:lnSpc>
            </a:pPr>
            <a:r>
              <a:rPr lang="en-US" sz="2100"/>
              <a:t>Dari sisi programmer: alamat lojik terdiri dari sejumlah segment</a:t>
            </a:r>
          </a:p>
          <a:p>
            <a:pPr eaLnBrk="1" hangingPunct="1">
              <a:lnSpc>
                <a:spcPct val="80000"/>
              </a:lnSpc>
            </a:pPr>
            <a:r>
              <a:rPr lang="en-US" sz="2100"/>
              <a:t>Dari sisi sistem: offset dari segment terdiri dari nomor page dan offset dari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46</a:t>
            </a:fld>
            <a:endParaRPr lang="en-GB" b="1" dirty="0"/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569" y="1561832"/>
            <a:ext cx="6100564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Prosedur pada Kombinasi Segmentasi dan Paging </a:t>
            </a:r>
            <a:r>
              <a:rPr lang="en-US" sz="1800"/>
              <a:t>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47</a:t>
            </a:fld>
            <a:endParaRPr lang="en-GB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878" y="1959194"/>
            <a:ext cx="6354098" cy="374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5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Prosedur pada Kombinasi Segmentasi dan Paging </a:t>
            </a:r>
            <a:r>
              <a:rPr lang="en-US" sz="1800"/>
              <a:t>(2)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Register menyimpan alamat awal tabel segment suatu proses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Sebuah program membutuhkan data dan mengirimkan sebuah alamat virtual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Nomor segment pada alamat virtual digunakan sebagai indeks untuk mengakses tabel segment sehingga diperoleh alamat awal dari tabel page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Nomor page digunakan sebagai indeks untuk mengakses tabel page sehingga diperoleh nomor frame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Nomor frame digabungkan dengan offset pada alamat virtual menjadi alamat fisik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/>
              <a:t>Alamat fisik digunakan untuk mengakses bagian program/data pada memori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48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5150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Pendahuluan </a:t>
            </a:r>
            <a:r>
              <a:rPr lang="en-US" sz="2800"/>
              <a:t>(2)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Apa yang terjadi pada paging/segmentasi sederhana ?</a:t>
            </a:r>
          </a:p>
          <a:p>
            <a:pPr lvl="1" eaLnBrk="1" hangingPunct="1"/>
            <a:r>
              <a:rPr lang="en-US"/>
              <a:t>Proses dipecah-pecah menjadi bagian kecil-kecil </a:t>
            </a:r>
            <a:r>
              <a:rPr lang="en-US" i="1"/>
              <a:t>(page/segment)</a:t>
            </a:r>
            <a:r>
              <a:rPr lang="en-US"/>
              <a:t> yang dapat ditaruh di memori secara terpisah-pisah dan tidak harus berurutan</a:t>
            </a:r>
          </a:p>
          <a:p>
            <a:pPr lvl="1" eaLnBrk="1" hangingPunct="1"/>
            <a:r>
              <a:rPr lang="en-US"/>
              <a:t>Semua alamat yang digunakan oleh proses berupa alamat lojik yang diubah menjadi alamat fisik pada saat proses dieksekusi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Apa manfaat manajemen memori secara paging/segmentasi ?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Jumlah proses yang berada di dalam memori lebih banyak</a:t>
            </a:r>
          </a:p>
          <a:p>
            <a:pPr lvl="2" eaLnBrk="1" hangingPunct="1">
              <a:lnSpc>
                <a:spcPct val="80000"/>
              </a:lnSpc>
            </a:pPr>
            <a:r>
              <a:rPr lang="en-US"/>
              <a:t>Seluruh bagian proses tidak perlu ditaruh di memori</a:t>
            </a:r>
          </a:p>
          <a:p>
            <a:pPr lvl="2" eaLnBrk="1" hangingPunct="1">
              <a:lnSpc>
                <a:spcPct val="80000"/>
              </a:lnSpc>
            </a:pPr>
            <a:r>
              <a:rPr lang="en-US"/>
              <a:t>Lebih banyak proses yang siap dieksekusi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Ukuran proses dapat lebih besar daripada ukuran memori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</a:t>
            </a:fld>
            <a:endParaRPr lang="en-GB" b="1" dirty="0"/>
          </a:p>
        </p:txBody>
      </p:sp>
      <p:pic>
        <p:nvPicPr>
          <p:cNvPr id="7" name="p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5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Proteksi dan </a:t>
            </a:r>
            <a:r>
              <a:rPr lang="en-US" sz="4000" i="1"/>
              <a:t>Sharing</a:t>
            </a:r>
            <a:r>
              <a:rPr lang="en-US" sz="4000"/>
              <a:t> </a:t>
            </a:r>
            <a:r>
              <a:rPr lang="en-US" sz="2800"/>
              <a:t>(1)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mtClean="0"/>
              <a:t>Mengapa proteksi dan </a:t>
            </a:r>
            <a:r>
              <a:rPr lang="en-US" i="1" smtClean="0"/>
              <a:t>sharing</a:t>
            </a:r>
            <a:r>
              <a:rPr lang="en-US" smtClean="0"/>
              <a:t> dapat dilakukan pada segmentasi ?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mtClean="0"/>
              <a:t>Alamat awal suatu segment telah diketahui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mtClean="0"/>
              <a:t>Panjang segment (alamat yang valid) sudah ditentukan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mtClean="0"/>
              <a:t>Akses alamat di luar batas tersebut akan dapat diketahui</a:t>
            </a:r>
          </a:p>
          <a:p>
            <a:pPr marL="609600" indent="-609600">
              <a:lnSpc>
                <a:spcPct val="80000"/>
              </a:lnSpc>
            </a:pPr>
            <a:r>
              <a:rPr lang="en-US" smtClean="0"/>
              <a:t>Dapatkan proteksi dan </a:t>
            </a:r>
            <a:r>
              <a:rPr lang="en-US" i="1" smtClean="0"/>
              <a:t>sharing</a:t>
            </a:r>
            <a:r>
              <a:rPr lang="en-US" smtClean="0"/>
              <a:t> dilakukan pada model paging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49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2912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Proteksi dan Sharing </a:t>
            </a:r>
            <a:r>
              <a:rPr lang="en-US" sz="2400"/>
              <a:t>(2)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50</a:t>
            </a:fld>
            <a:endParaRPr lang="en-GB" b="1" dirty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258889" y="242611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CC3300"/>
                </a:solidFill>
              </a:rPr>
              <a:t>Contoh</a:t>
            </a:r>
            <a:r>
              <a:rPr lang="en-US" sz="3200" dirty="0">
                <a:solidFill>
                  <a:srgbClr val="CC3300"/>
                </a:solidFill>
              </a:rPr>
              <a:t> </a:t>
            </a:r>
            <a:r>
              <a:rPr lang="en-US" sz="3200" dirty="0" err="1">
                <a:solidFill>
                  <a:srgbClr val="CC3300"/>
                </a:solidFill>
              </a:rPr>
              <a:t>proteksi</a:t>
            </a:r>
            <a:r>
              <a:rPr lang="en-US" sz="3200" dirty="0">
                <a:solidFill>
                  <a:srgbClr val="CC3300"/>
                </a:solidFill>
              </a:rPr>
              <a:t> </a:t>
            </a:r>
            <a:r>
              <a:rPr lang="en-US" sz="3200" dirty="0" err="1">
                <a:solidFill>
                  <a:srgbClr val="CC3300"/>
                </a:solidFill>
              </a:rPr>
              <a:t>dan</a:t>
            </a:r>
            <a:r>
              <a:rPr lang="en-US" sz="3200" dirty="0">
                <a:solidFill>
                  <a:srgbClr val="CC3300"/>
                </a:solidFill>
              </a:rPr>
              <a:t> sharing:</a:t>
            </a:r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805" y="1922801"/>
            <a:ext cx="3924795" cy="41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6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Proteksi dan Sharing model Ring 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51</a:t>
            </a:fld>
            <a:endParaRPr lang="en-GB" b="1" dirty="0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91729" y="2227006"/>
            <a:ext cx="5751871" cy="402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/>
            <a:r>
              <a:rPr lang="en-US" sz="2600" dirty="0">
                <a:solidFill>
                  <a:srgbClr val="CC3300"/>
                </a:solidFill>
              </a:rPr>
              <a:t>Program yang </a:t>
            </a:r>
            <a:r>
              <a:rPr lang="en-US" sz="2600" dirty="0" err="1">
                <a:solidFill>
                  <a:srgbClr val="CC3300"/>
                </a:solidFill>
              </a:rPr>
              <a:t>berada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pada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suatu</a:t>
            </a:r>
            <a:r>
              <a:rPr lang="en-US" sz="2600" dirty="0">
                <a:solidFill>
                  <a:srgbClr val="CC3300"/>
                </a:solidFill>
              </a:rPr>
              <a:t> ring </a:t>
            </a:r>
            <a:r>
              <a:rPr lang="en-US" sz="2600" dirty="0" err="1">
                <a:solidFill>
                  <a:srgbClr val="CC3300"/>
                </a:solidFill>
              </a:rPr>
              <a:t>hanya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dapat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mengakses</a:t>
            </a:r>
            <a:r>
              <a:rPr lang="en-US" sz="2600" dirty="0">
                <a:solidFill>
                  <a:srgbClr val="CC3300"/>
                </a:solidFill>
              </a:rPr>
              <a:t> program/data </a:t>
            </a:r>
            <a:r>
              <a:rPr lang="en-US" sz="2600" dirty="0" err="1">
                <a:solidFill>
                  <a:srgbClr val="CC3300"/>
                </a:solidFill>
              </a:rPr>
              <a:t>pada</a:t>
            </a:r>
            <a:r>
              <a:rPr lang="en-US" sz="2600" dirty="0">
                <a:solidFill>
                  <a:srgbClr val="CC3300"/>
                </a:solidFill>
              </a:rPr>
              <a:t> ring yang </a:t>
            </a:r>
            <a:r>
              <a:rPr lang="en-US" sz="2600" dirty="0" err="1">
                <a:solidFill>
                  <a:srgbClr val="CC3300"/>
                </a:solidFill>
              </a:rPr>
              <a:t>sama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atau</a:t>
            </a:r>
            <a:r>
              <a:rPr lang="en-US" sz="2600" dirty="0">
                <a:solidFill>
                  <a:srgbClr val="CC3300"/>
                </a:solidFill>
              </a:rPr>
              <a:t> ring yang </a:t>
            </a:r>
            <a:r>
              <a:rPr lang="en-US" sz="2600" dirty="0" err="1">
                <a:solidFill>
                  <a:srgbClr val="CC3300"/>
                </a:solidFill>
              </a:rPr>
              <a:t>lebih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luar</a:t>
            </a:r>
            <a:r>
              <a:rPr lang="en-US" sz="2600" i="1" dirty="0">
                <a:solidFill>
                  <a:srgbClr val="CC3300"/>
                </a:solidFill>
              </a:rPr>
              <a:t> (less privileged ring)</a:t>
            </a:r>
          </a:p>
          <a:p>
            <a:pPr marL="271463" indent="-271463"/>
            <a:r>
              <a:rPr lang="en-US" sz="2600" dirty="0">
                <a:solidFill>
                  <a:srgbClr val="CC3300"/>
                </a:solidFill>
              </a:rPr>
              <a:t>Program </a:t>
            </a:r>
            <a:r>
              <a:rPr lang="en-US" sz="2600" dirty="0" err="1">
                <a:solidFill>
                  <a:srgbClr val="CC3300"/>
                </a:solidFill>
              </a:rPr>
              <a:t>boleh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mengakses</a:t>
            </a:r>
            <a:r>
              <a:rPr lang="en-US" sz="2600" dirty="0">
                <a:solidFill>
                  <a:srgbClr val="CC3300"/>
                </a:solidFill>
              </a:rPr>
              <a:t> ring yang </a:t>
            </a:r>
            <a:r>
              <a:rPr lang="en-US" sz="2600" dirty="0" err="1">
                <a:solidFill>
                  <a:srgbClr val="CC3300"/>
                </a:solidFill>
              </a:rPr>
              <a:t>lebih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dalam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i="1" dirty="0">
                <a:solidFill>
                  <a:srgbClr val="CC3300"/>
                </a:solidFill>
              </a:rPr>
              <a:t>(more privileged ring) </a:t>
            </a:r>
            <a:r>
              <a:rPr lang="en-US" sz="2600" dirty="0" err="1">
                <a:solidFill>
                  <a:srgbClr val="CC3300"/>
                </a:solidFill>
              </a:rPr>
              <a:t>dengan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cara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dirty="0" err="1">
                <a:solidFill>
                  <a:srgbClr val="CC3300"/>
                </a:solidFill>
              </a:rPr>
              <a:t>mengirimkan</a:t>
            </a:r>
            <a:r>
              <a:rPr lang="en-US" sz="2600" dirty="0">
                <a:solidFill>
                  <a:srgbClr val="CC3300"/>
                </a:solidFill>
              </a:rPr>
              <a:t> </a:t>
            </a:r>
            <a:r>
              <a:rPr lang="en-US" sz="2600" i="1" dirty="0">
                <a:solidFill>
                  <a:srgbClr val="CC3300"/>
                </a:solidFill>
              </a:rPr>
              <a:t>call service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1" y="1774706"/>
            <a:ext cx="42957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68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Fetch Policy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dirty="0" err="1"/>
              <a:t>Apakah</a:t>
            </a:r>
            <a:r>
              <a:rPr lang="en-US" dirty="0"/>
              <a:t> Fetch Policy </a:t>
            </a:r>
            <a:r>
              <a:rPr lang="en-US" dirty="0" err="1"/>
              <a:t>itu</a:t>
            </a:r>
            <a:r>
              <a:rPr lang="en-US" dirty="0"/>
              <a:t> ?</a:t>
            </a:r>
          </a:p>
          <a:p>
            <a:pPr lvl="1" eaLnBrk="1" hangingPunct="1">
              <a:lnSpc>
                <a:spcPct val="75000"/>
              </a:lnSpc>
            </a:pPr>
            <a:r>
              <a:rPr lang="en-US" dirty="0" err="1"/>
              <a:t>Kebijaksanaan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page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ditaruh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memori</a:t>
            </a:r>
            <a:endParaRPr lang="en-US" dirty="0"/>
          </a:p>
          <a:p>
            <a:pPr eaLnBrk="1" hangingPunct="1">
              <a:lnSpc>
                <a:spcPct val="75000"/>
              </a:lnSpc>
            </a:pPr>
            <a:r>
              <a:rPr lang="en-US" dirty="0"/>
              <a:t>Ada 2 </a:t>
            </a:r>
            <a:r>
              <a:rPr lang="en-US" dirty="0" err="1"/>
              <a:t>jenis</a:t>
            </a:r>
            <a:r>
              <a:rPr lang="en-US" dirty="0"/>
              <a:t> fetch policy:</a:t>
            </a:r>
          </a:p>
          <a:p>
            <a:pPr lvl="1" eaLnBrk="1" hangingPunct="1">
              <a:lnSpc>
                <a:spcPct val="75000"/>
              </a:lnSpc>
            </a:pPr>
            <a:r>
              <a:rPr lang="en-US" dirty="0"/>
              <a:t>Demand paging:</a:t>
            </a:r>
          </a:p>
          <a:p>
            <a:pPr lvl="2" eaLnBrk="1" hangingPunct="1">
              <a:lnSpc>
                <a:spcPct val="75000"/>
              </a:lnSpc>
            </a:pPr>
            <a:r>
              <a:rPr lang="en-US" dirty="0" err="1"/>
              <a:t>Pengambilan</a:t>
            </a:r>
            <a:r>
              <a:rPr lang="en-US" dirty="0"/>
              <a:t> page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page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diperlukan</a:t>
            </a:r>
            <a:endParaRPr lang="en-US" dirty="0"/>
          </a:p>
          <a:p>
            <a:pPr lvl="3" eaLnBrk="1" hangingPunct="1">
              <a:lnSpc>
                <a:spcPct val="75000"/>
              </a:lnSpc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page fault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dieksekusi</a:t>
            </a:r>
            <a:endParaRPr lang="en-US" dirty="0"/>
          </a:p>
          <a:p>
            <a:pPr lvl="1" eaLnBrk="1" hangingPunct="1">
              <a:lnSpc>
                <a:spcPct val="75000"/>
              </a:lnSpc>
            </a:pPr>
            <a:r>
              <a:rPr lang="en-US" dirty="0" err="1"/>
              <a:t>Prepaging</a:t>
            </a:r>
            <a:r>
              <a:rPr lang="en-US" dirty="0"/>
              <a:t>:</a:t>
            </a:r>
          </a:p>
          <a:p>
            <a:pPr lvl="2" eaLnBrk="1" hangingPunct="1">
              <a:lnSpc>
                <a:spcPct val="75000"/>
              </a:lnSpc>
            </a:pPr>
            <a:r>
              <a:rPr lang="en-US" dirty="0"/>
              <a:t>Page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page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  <a:p>
            <a:pPr lvl="3" eaLnBrk="1" hangingPunct="1">
              <a:lnSpc>
                <a:spcPct val="75000"/>
              </a:lnSpc>
            </a:pP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page yang </a:t>
            </a:r>
            <a:r>
              <a:rPr lang="en-US" dirty="0" err="1"/>
              <a:t>berurutan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berkali</a:t>
            </a:r>
            <a:r>
              <a:rPr lang="en-US" dirty="0"/>
              <a:t>-kali</a:t>
            </a:r>
          </a:p>
          <a:p>
            <a:pPr lvl="2" eaLnBrk="1" hangingPunct="1">
              <a:lnSpc>
                <a:spcPct val="75000"/>
              </a:lnSpc>
            </a:pP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prepaging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?</a:t>
            </a:r>
          </a:p>
          <a:p>
            <a:pPr lvl="3" eaLnBrk="1" hangingPunct="1">
              <a:lnSpc>
                <a:spcPct val="75000"/>
              </a:lnSpc>
            </a:pP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page fault</a:t>
            </a:r>
          </a:p>
          <a:p>
            <a:pPr marL="914400" lvl="2" indent="0">
              <a:lnSpc>
                <a:spcPct val="75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Placement Policy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Apakah </a:t>
            </a:r>
            <a:r>
              <a:rPr lang="en-US" i="1"/>
              <a:t>placement policy </a:t>
            </a:r>
            <a:r>
              <a:rPr lang="en-US"/>
              <a:t>itu ?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Kebijaksanaan untuk menentukan lokasi di memori yang akan digunakan untuk menaruh potongan proses (page)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Hanya digunakan pada model segmentasi (first-fit, best-fit, next-fit, dll)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Paging atau kombinasi antara paging dengan segmentasi tidak perlu </a:t>
            </a:r>
            <a:r>
              <a:rPr lang="en-US" i="1"/>
              <a:t>placement policy</a:t>
            </a:r>
            <a:r>
              <a:rPr lang="en-US"/>
              <a:t>, kenapa ?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Setiap frame berukuran sama sehingga penempatan suatu page pada sembarang frame akan berakibat sama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Mapping antara page ke frame dapat dilakukan secara </a:t>
            </a:r>
            <a:r>
              <a:rPr lang="en-US" i="1"/>
              <a:t>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53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956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Replacement Policy </a:t>
            </a:r>
            <a:r>
              <a:rPr lang="en-US" sz="2800"/>
              <a:t>(1)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/>
              <a:t>Apa tujuan </a:t>
            </a:r>
            <a:r>
              <a:rPr lang="en-US" sz="2600" i="1"/>
              <a:t>replacement policy </a:t>
            </a:r>
            <a:r>
              <a:rPr lang="en-US" sz="2600"/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Untuk memilih page mana yang bisa ditimpa dengan page lain atau harus dikeluarkan dari memori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Permasalahan pada </a:t>
            </a:r>
            <a:r>
              <a:rPr lang="en-US" sz="2600" i="1"/>
              <a:t>replacement policy</a:t>
            </a:r>
            <a:r>
              <a:rPr lang="en-US" sz="26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Page frame yang mana yang perlu dikeluarkan dari  memori ?</a:t>
            </a:r>
          </a:p>
          <a:p>
            <a:pPr lvl="2" eaLnBrk="1" hangingPunct="1">
              <a:lnSpc>
                <a:spcPct val="80000"/>
              </a:lnSpc>
            </a:pPr>
            <a:r>
              <a:rPr lang="en-US"/>
              <a:t>Page yang dipindah biasanya page yang diperkirakan paling lama akan diakses lagi</a:t>
            </a:r>
          </a:p>
          <a:p>
            <a:pPr lvl="2" eaLnBrk="1" hangingPunct="1">
              <a:lnSpc>
                <a:spcPct val="80000"/>
              </a:lnSpc>
            </a:pPr>
            <a:r>
              <a:rPr lang="en-US"/>
              <a:t>Perkiraan didasarkan pada kelakukan page-page sebelumnya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Berapa banyak page frame yang perlu dipindahkan ?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Semakin tepat dan semakin canggih </a:t>
            </a:r>
            <a:r>
              <a:rPr lang="en-US" sz="2600" i="1"/>
              <a:t>replacement</a:t>
            </a:r>
            <a:r>
              <a:rPr lang="en-US" sz="2600"/>
              <a:t> </a:t>
            </a:r>
            <a:r>
              <a:rPr lang="en-US" sz="2600" i="1"/>
              <a:t>policy</a:t>
            </a:r>
            <a:r>
              <a:rPr lang="en-US" sz="2600"/>
              <a:t> yang digunakan dapat menimbulkan </a:t>
            </a:r>
            <a:r>
              <a:rPr lang="en-US" sz="2600" i="1"/>
              <a:t>overhead</a:t>
            </a:r>
            <a:r>
              <a:rPr lang="en-US" sz="2600"/>
              <a:t> yang tinggi baik dari segi </a:t>
            </a:r>
            <a:r>
              <a:rPr lang="en-US" sz="2600" i="1"/>
              <a:t>hardware</a:t>
            </a:r>
            <a:r>
              <a:rPr lang="en-US" sz="2600"/>
              <a:t> maupun </a:t>
            </a:r>
            <a:r>
              <a:rPr lang="en-US" sz="2600" i="1"/>
              <a:t>software</a:t>
            </a:r>
            <a:r>
              <a:rPr lang="en-US" sz="2600"/>
              <a:t>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679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Replacement Policy </a:t>
            </a:r>
            <a:r>
              <a:rPr lang="en-US" sz="2800"/>
              <a:t>(2)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/>
              <a:t>Frame Locking</a:t>
            </a:r>
          </a:p>
          <a:p>
            <a:pPr lvl="1" eaLnBrk="1" hangingPunct="1"/>
            <a:r>
              <a:rPr lang="en-US"/>
              <a:t>Tidak setiap frame di memori dapat dipindahkan jika status frame tersebut adalah di-lock</a:t>
            </a:r>
          </a:p>
          <a:p>
            <a:pPr lvl="1" eaLnBrk="1" hangingPunct="1"/>
            <a:r>
              <a:rPr lang="en-US"/>
              <a:t>Frame-frame yang tidak dapat dipindahkan:</a:t>
            </a:r>
          </a:p>
          <a:p>
            <a:pPr lvl="2" eaLnBrk="1" hangingPunct="1"/>
            <a:r>
              <a:rPr lang="en-US" sz="2200"/>
              <a:t>Kernel sistem operasi</a:t>
            </a:r>
          </a:p>
          <a:p>
            <a:pPr lvl="2" eaLnBrk="1" hangingPunct="1"/>
            <a:r>
              <a:rPr lang="en-US" sz="2200"/>
              <a:t>Struktur kontrol</a:t>
            </a:r>
          </a:p>
          <a:p>
            <a:pPr lvl="2" eaLnBrk="1" hangingPunct="1"/>
            <a:r>
              <a:rPr lang="en-US" sz="2200"/>
              <a:t>Buffer I/O</a:t>
            </a:r>
          </a:p>
          <a:p>
            <a:pPr lvl="2" eaLnBrk="1" hangingPunct="1"/>
            <a:r>
              <a:rPr lang="en-US" sz="2200"/>
              <a:t>Area memori yang sensitif terhadap waktu</a:t>
            </a:r>
          </a:p>
          <a:p>
            <a:pPr lvl="1" eaLnBrk="1" hangingPunct="1"/>
            <a:r>
              <a:rPr lang="en-US"/>
              <a:t>Digunakan bit lock sebagai tanda suatu frame berstatus di-lock atau tidak</a:t>
            </a:r>
          </a:p>
          <a:p>
            <a:pPr lvl="1" eaLnBrk="1" hangingPunct="1"/>
            <a:r>
              <a:rPr lang="en-US"/>
              <a:t>Bit lock disimpan pada tabel frame atau tabel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9407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Replacement Policy </a:t>
            </a:r>
            <a:r>
              <a:rPr lang="en-US" sz="2800"/>
              <a:t>(3)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Algoritma dasar yang digunakan pada </a:t>
            </a:r>
            <a:r>
              <a:rPr lang="en-US" i="1"/>
              <a:t>replacement policy</a:t>
            </a:r>
            <a:r>
              <a:rPr lang="en-US"/>
              <a:t>:</a:t>
            </a:r>
          </a:p>
          <a:p>
            <a:pPr lvl="1" eaLnBrk="1" hangingPunct="1"/>
            <a:r>
              <a:rPr lang="en-US"/>
              <a:t>Optimal</a:t>
            </a:r>
          </a:p>
          <a:p>
            <a:pPr lvl="1" eaLnBrk="1" hangingPunct="1"/>
            <a:r>
              <a:rPr lang="en-US" i="1"/>
              <a:t>Least Recently Used (LRU)</a:t>
            </a:r>
          </a:p>
          <a:p>
            <a:pPr lvl="1" eaLnBrk="1" hangingPunct="1"/>
            <a:r>
              <a:rPr lang="en-US" i="1"/>
              <a:t>First In First Out (FIFO)</a:t>
            </a:r>
          </a:p>
          <a:p>
            <a:pPr lvl="1" eaLnBrk="1" hangingPunct="1"/>
            <a:r>
              <a:rPr lang="en-US"/>
              <a:t>Clock policy:</a:t>
            </a:r>
          </a:p>
          <a:p>
            <a:pPr lvl="2" eaLnBrk="1" hangingPunct="1"/>
            <a:r>
              <a:rPr lang="en-US">
                <a:solidFill>
                  <a:srgbClr val="969696"/>
                </a:solidFill>
              </a:rPr>
              <a:t>Clock policy 1 bit</a:t>
            </a:r>
          </a:p>
          <a:p>
            <a:pPr lvl="2" eaLnBrk="1" hangingPunct="1"/>
            <a:r>
              <a:rPr lang="en-US">
                <a:solidFill>
                  <a:srgbClr val="969696"/>
                </a:solidFill>
              </a:rPr>
              <a:t>Clock policy 2 bit</a:t>
            </a:r>
            <a:endParaRPr lang="en-US"/>
          </a:p>
          <a:p>
            <a:pPr lvl="1" eaLnBrk="1" hangingPunct="1"/>
            <a:r>
              <a:rPr lang="en-US" i="1"/>
              <a:t>Page buffering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631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Algoritma Optimal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/>
              <a:t>Mengganti page yang </a:t>
            </a:r>
            <a:r>
              <a:rPr lang="en-US" sz="2100" b="1"/>
              <a:t>diperkirakan</a:t>
            </a:r>
            <a:r>
              <a:rPr lang="en-US" sz="2100"/>
              <a:t> paling </a:t>
            </a:r>
            <a:r>
              <a:rPr lang="en-US" sz="2100" u="sng"/>
              <a:t>tidak segera</a:t>
            </a:r>
            <a:r>
              <a:rPr lang="en-US" sz="2100"/>
              <a:t> digunakan (digunakannya kembali masih lama) = page yang baru saja digunakan ???</a:t>
            </a:r>
          </a:p>
          <a:p>
            <a:pPr eaLnBrk="1" hangingPunct="1">
              <a:lnSpc>
                <a:spcPct val="80000"/>
              </a:lnSpc>
            </a:pPr>
            <a:r>
              <a:rPr lang="en-US" sz="2100"/>
              <a:t>Mempunyai page fault paling sedikit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u="sng"/>
              <a:t>Tidak mungkin diimplementasikan</a:t>
            </a:r>
            <a:r>
              <a:rPr lang="en-US" sz="2100"/>
              <a:t>, karena tidak mungkin sistem operasi mempunyai pengetahuan yang sempurna tentang eksekusi yang </a:t>
            </a:r>
            <a:r>
              <a:rPr lang="en-US" sz="2100" b="1"/>
              <a:t>akan terjadi</a:t>
            </a:r>
          </a:p>
          <a:p>
            <a:pPr eaLnBrk="1" hangingPunct="1">
              <a:lnSpc>
                <a:spcPct val="80000"/>
              </a:lnSpc>
            </a:pPr>
            <a:r>
              <a:rPr lang="en-US" sz="2100"/>
              <a:t>Hanya digunakan sebagai acuan performansi bagi algoritma yang lain</a:t>
            </a:r>
          </a:p>
          <a:p>
            <a:pPr eaLnBrk="1" hangingPunct="1">
              <a:lnSpc>
                <a:spcPct val="80000"/>
              </a:lnSpc>
            </a:pPr>
            <a:r>
              <a:rPr lang="en-US" sz="2100"/>
              <a:t>Contoh: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57</a:t>
            </a:fld>
            <a:endParaRPr lang="en-GB" b="1" dirty="0"/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2438400" y="4001294"/>
            <a:ext cx="7315200" cy="1828800"/>
            <a:chOff x="768" y="2928"/>
            <a:chExt cx="4608" cy="1152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8" y="2928"/>
              <a:ext cx="460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Oval 6"/>
            <p:cNvSpPr>
              <a:spLocks noChangeArrowheads="1"/>
            </p:cNvSpPr>
            <p:nvPr/>
          </p:nvSpPr>
          <p:spPr bwMode="auto">
            <a:xfrm>
              <a:off x="4368" y="2976"/>
              <a:ext cx="336" cy="1008"/>
            </a:xfrm>
            <a:prstGeom prst="ellipse">
              <a:avLst/>
            </a:prstGeom>
            <a:noFill/>
            <a:ln w="28575" algn="ctr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806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Algoritma Least Recently Used (LRU)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Mengganti page yang paling lama tidak digunakan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Setiap page diberi label (tag) saat page tersebut diakses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Kelebihan/kekurangan:</a:t>
            </a:r>
          </a:p>
          <a:p>
            <a:pPr marL="1054100" lvl="1" indent="-596900">
              <a:lnSpc>
                <a:spcPct val="80000"/>
              </a:lnSpc>
              <a:buNone/>
            </a:pPr>
            <a:r>
              <a:rPr lang="en-US" sz="2000"/>
              <a:t>(+) Performansinya hampir sama dengan algoritma optimal</a:t>
            </a:r>
          </a:p>
          <a:p>
            <a:pPr marL="1054100" lvl="1" indent="-596900">
              <a:lnSpc>
                <a:spcPct val="80000"/>
              </a:lnSpc>
              <a:buNone/>
            </a:pPr>
            <a:r>
              <a:rPr lang="en-US" sz="2000"/>
              <a:t>( ̶ ) Implementasinya sukar</a:t>
            </a:r>
          </a:p>
          <a:p>
            <a:pPr marL="1054100" lvl="1" indent="-596900">
              <a:lnSpc>
                <a:spcPct val="80000"/>
              </a:lnSpc>
              <a:buNone/>
            </a:pPr>
            <a:r>
              <a:rPr lang="en-US" sz="2000"/>
              <a:t>( ̶ ) Overhead-nya tinggi karena harus mencatat waktu saat sebuah page diakses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Contoh: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58</a:t>
            </a:fld>
            <a:endParaRPr lang="en-GB" b="1" dirty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4001294"/>
            <a:ext cx="7696200" cy="174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79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Pendahuluan </a:t>
            </a:r>
            <a:r>
              <a:rPr lang="en-US" sz="2800"/>
              <a:t>(3)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Apa bedanya </a:t>
            </a:r>
            <a:r>
              <a:rPr lang="en-US" i="1" smtClean="0"/>
              <a:t>real memory</a:t>
            </a:r>
            <a:r>
              <a:rPr lang="en-US" smtClean="0"/>
              <a:t> dan </a:t>
            </a:r>
            <a:r>
              <a:rPr lang="en-US" i="1" smtClean="0"/>
              <a:t>virtual memory</a:t>
            </a:r>
            <a:r>
              <a:rPr lang="en-US" smtClean="0"/>
              <a:t> ?</a:t>
            </a:r>
          </a:p>
          <a:p>
            <a:pPr lvl="1" eaLnBrk="1" hangingPunct="1"/>
            <a:r>
              <a:rPr lang="en-US" i="1" smtClean="0"/>
              <a:t>Real memory</a:t>
            </a:r>
            <a:r>
              <a:rPr lang="en-US" smtClean="0"/>
              <a:t> = memori utama = RAM</a:t>
            </a:r>
          </a:p>
          <a:p>
            <a:pPr lvl="1" eaLnBrk="1" hangingPunct="1"/>
            <a:r>
              <a:rPr lang="en-US" i="1" smtClean="0"/>
              <a:t>Virtual memory</a:t>
            </a:r>
            <a:r>
              <a:rPr lang="en-US" smtClean="0"/>
              <a:t>:</a:t>
            </a:r>
          </a:p>
          <a:p>
            <a:pPr lvl="2" eaLnBrk="1" hangingPunct="1"/>
            <a:r>
              <a:rPr lang="en-US" smtClean="0"/>
              <a:t>Lokasi di </a:t>
            </a:r>
            <a:r>
              <a:rPr lang="en-US" i="1" smtClean="0"/>
              <a:t>harddisk</a:t>
            </a:r>
            <a:r>
              <a:rPr lang="en-US" smtClean="0"/>
              <a:t> yang difungsikan sebagai memori utama</a:t>
            </a:r>
          </a:p>
          <a:p>
            <a:pPr lvl="2" eaLnBrk="1" hangingPunct="1"/>
            <a:r>
              <a:rPr lang="en-US" smtClean="0"/>
              <a:t>Sangat efektif untuk keperluan multiprogramming karena </a:t>
            </a:r>
            <a:r>
              <a:rPr lang="en-US" i="1" smtClean="0"/>
              <a:t>programmer/user</a:t>
            </a:r>
            <a:r>
              <a:rPr lang="en-US" smtClean="0"/>
              <a:t> akan merasa seolah-olah ukuran memori sangat besar</a:t>
            </a:r>
          </a:p>
        </p:txBody>
      </p:sp>
      <p:pic>
        <p:nvPicPr>
          <p:cNvPr id="7" name="p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Algoritma </a:t>
            </a:r>
            <a:r>
              <a:rPr lang="en-US" sz="3200" i="1"/>
              <a:t>First-in first-out (FIFO)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Page yang diganti adalah page yang paling lama berada di dalam memori (model round-robin)</a:t>
            </a:r>
          </a:p>
          <a:p>
            <a:pPr eaLnBrk="1" hangingPunct="1"/>
            <a:r>
              <a:rPr lang="en-US" sz="2400"/>
              <a:t>Frame-frame diperlakukan seperti </a:t>
            </a:r>
            <a:r>
              <a:rPr lang="en-US" sz="2400" i="1"/>
              <a:t>circular buffer</a:t>
            </a:r>
          </a:p>
          <a:p>
            <a:pPr eaLnBrk="1" hangingPunct="1"/>
            <a:r>
              <a:rPr lang="en-US" sz="2400"/>
              <a:t>Kelebihan/kekurangan:</a:t>
            </a:r>
          </a:p>
          <a:p>
            <a:pPr lvl="1" eaLnBrk="1" hangingPunct="1">
              <a:buFontTx/>
              <a:buNone/>
            </a:pPr>
            <a:r>
              <a:rPr lang="en-US" sz="2000"/>
              <a:t>(+) Algoritma sederhana, mudah diimplementasikan</a:t>
            </a:r>
          </a:p>
          <a:p>
            <a:pPr lvl="1" eaLnBrk="1" hangingPunct="1">
              <a:buFontTx/>
              <a:buNone/>
            </a:pPr>
            <a:r>
              <a:rPr lang="en-US" sz="2000"/>
              <a:t>( ̶ ) Page fault-nya lebih tinggi dibanding algoritma lainnya karena sering terjadi page yang sudah dikeluarkan dari memori tidak lama kemudian diambil lagi</a:t>
            </a:r>
          </a:p>
          <a:p>
            <a:pPr eaLnBrk="1" hangingPunct="1"/>
            <a:r>
              <a:rPr lang="en-US" sz="2400"/>
              <a:t>Contoh: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59</a:t>
            </a:fld>
            <a:endParaRPr lang="en-GB" b="1" dirty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9519" y="4602223"/>
            <a:ext cx="822669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53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Clock Policy 1 bit</a:t>
            </a:r>
            <a:endParaRPr lang="en-US" sz="2800"/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Digunakan sebuah bit (bit use) untuk setiap frame yang fungsinya untuk menyatakan apakah frame tersebut sedang diakses atau tidak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Memori diperlakukan sebagai </a:t>
            </a:r>
            <a:r>
              <a:rPr lang="en-US" i="1"/>
              <a:t>circular buffer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Digunakan sebuah pointer yang menunjuk ke frame berikutnya sesudah frame terakhir dimana page ditaruh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Page yang diganti adalah page yang pertama kali ditemui dan nilai bit use-nya adalah 0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Contoh sistem operasi: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Multics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1084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Prosedur Clock Policy 1 bit</a:t>
            </a:r>
            <a:endParaRPr lang="en-US" sz="2400"/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/>
              <a:t>Saat</a:t>
            </a:r>
            <a:r>
              <a:rPr lang="en-US" sz="2400" dirty="0"/>
              <a:t> page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ditaruh</a:t>
            </a:r>
            <a:r>
              <a:rPr lang="en-US" sz="2400" dirty="0"/>
              <a:t> di </a:t>
            </a:r>
            <a:r>
              <a:rPr lang="en-US" sz="2400" dirty="0" err="1"/>
              <a:t>memori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use bit-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1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Pencarian</a:t>
            </a:r>
            <a:r>
              <a:rPr lang="en-US" sz="2400" dirty="0"/>
              <a:t> page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diganti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menelusuri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frame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Setiap</a:t>
            </a:r>
            <a:r>
              <a:rPr lang="en-US" sz="2400" dirty="0"/>
              <a:t> kali </a:t>
            </a:r>
            <a:r>
              <a:rPr lang="en-US" sz="2400" dirty="0" err="1"/>
              <a:t>ditemukan</a:t>
            </a:r>
            <a:r>
              <a:rPr lang="en-US" sz="2400" dirty="0"/>
              <a:t> frame yang bit use-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1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r>
              <a:rPr lang="en-US" sz="2400" dirty="0"/>
              <a:t> frame </a:t>
            </a:r>
            <a:r>
              <a:rPr lang="en-US" sz="2400" dirty="0" err="1"/>
              <a:t>dengan</a:t>
            </a:r>
            <a:r>
              <a:rPr lang="en-US" sz="2400" dirty="0"/>
              <a:t> bit use = 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bit use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1,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semuanya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0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ditelusuri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Page yang </a:t>
            </a:r>
            <a:r>
              <a:rPr lang="en-US" sz="2400" dirty="0" err="1"/>
              <a:t>diganti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page yang </a:t>
            </a:r>
            <a:r>
              <a:rPr lang="en-US" sz="2400" dirty="0" err="1"/>
              <a:t>ditunjuk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pointer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penelusuran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741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391" y="1460993"/>
            <a:ext cx="3244669" cy="333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Contoh Clock Policy 1 bit</a:t>
            </a:r>
            <a:endParaRPr lang="en-US" sz="2400"/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Page 727 masuk: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62</a:t>
            </a:fld>
            <a:endParaRPr lang="en-GB" b="1" dirty="0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6180" y="1633010"/>
            <a:ext cx="3404419" cy="288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5" name="Group 20"/>
          <p:cNvGrpSpPr>
            <a:grpSpLocks/>
          </p:cNvGrpSpPr>
          <p:nvPr/>
        </p:nvGrpSpPr>
        <p:grpSpPr bwMode="auto">
          <a:xfrm>
            <a:off x="406940" y="4862120"/>
            <a:ext cx="7227887" cy="1422400"/>
            <a:chOff x="775" y="3280"/>
            <a:chExt cx="4553" cy="896"/>
          </a:xfrm>
        </p:grpSpPr>
        <p:pic>
          <p:nvPicPr>
            <p:cNvPr id="2765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5" y="3280"/>
              <a:ext cx="4553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7" name="Group 16"/>
            <p:cNvGrpSpPr>
              <a:grpSpLocks/>
            </p:cNvGrpSpPr>
            <p:nvPr/>
          </p:nvGrpSpPr>
          <p:grpSpPr bwMode="auto">
            <a:xfrm>
              <a:off x="2784" y="3488"/>
              <a:ext cx="376" cy="504"/>
              <a:chOff x="2784" y="3488"/>
              <a:chExt cx="376" cy="504"/>
            </a:xfrm>
          </p:grpSpPr>
          <p:sp>
            <p:nvSpPr>
              <p:cNvPr id="27661" name="Freeform 10"/>
              <p:cNvSpPr>
                <a:spLocks/>
              </p:cNvSpPr>
              <p:nvPr/>
            </p:nvSpPr>
            <p:spPr bwMode="auto">
              <a:xfrm rot="-163579">
                <a:off x="2784" y="3488"/>
                <a:ext cx="376" cy="504"/>
              </a:xfrm>
              <a:custGeom>
                <a:avLst/>
                <a:gdLst>
                  <a:gd name="T0" fmla="*/ 96 w 376"/>
                  <a:gd name="T1" fmla="*/ 208 h 504"/>
                  <a:gd name="T2" fmla="*/ 48 w 376"/>
                  <a:gd name="T3" fmla="*/ 208 h 504"/>
                  <a:gd name="T4" fmla="*/ 48 w 376"/>
                  <a:gd name="T5" fmla="*/ 400 h 504"/>
                  <a:gd name="T6" fmla="*/ 336 w 376"/>
                  <a:gd name="T7" fmla="*/ 448 h 504"/>
                  <a:gd name="T8" fmla="*/ 288 w 376"/>
                  <a:gd name="T9" fmla="*/ 64 h 504"/>
                  <a:gd name="T10" fmla="*/ 48 w 376"/>
                  <a:gd name="T11" fmla="*/ 64 h 504"/>
                  <a:gd name="T12" fmla="*/ 96 w 376"/>
                  <a:gd name="T13" fmla="*/ 16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6"/>
                  <a:gd name="T22" fmla="*/ 0 h 504"/>
                  <a:gd name="T23" fmla="*/ 376 w 376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6" h="504">
                    <a:moveTo>
                      <a:pt x="96" y="208"/>
                    </a:moveTo>
                    <a:cubicBezTo>
                      <a:pt x="76" y="192"/>
                      <a:pt x="56" y="176"/>
                      <a:pt x="48" y="208"/>
                    </a:cubicBezTo>
                    <a:cubicBezTo>
                      <a:pt x="40" y="240"/>
                      <a:pt x="0" y="360"/>
                      <a:pt x="48" y="400"/>
                    </a:cubicBezTo>
                    <a:cubicBezTo>
                      <a:pt x="96" y="440"/>
                      <a:pt x="296" y="504"/>
                      <a:pt x="336" y="448"/>
                    </a:cubicBezTo>
                    <a:cubicBezTo>
                      <a:pt x="376" y="392"/>
                      <a:pt x="336" y="128"/>
                      <a:pt x="288" y="64"/>
                    </a:cubicBezTo>
                    <a:cubicBezTo>
                      <a:pt x="240" y="0"/>
                      <a:pt x="80" y="48"/>
                      <a:pt x="48" y="64"/>
                    </a:cubicBezTo>
                    <a:cubicBezTo>
                      <a:pt x="16" y="80"/>
                      <a:pt x="88" y="144"/>
                      <a:pt x="96" y="16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58" name="Group 17"/>
            <p:cNvGrpSpPr>
              <a:grpSpLocks/>
            </p:cNvGrpSpPr>
            <p:nvPr/>
          </p:nvGrpSpPr>
          <p:grpSpPr bwMode="auto">
            <a:xfrm>
              <a:off x="4032" y="3480"/>
              <a:ext cx="376" cy="504"/>
              <a:chOff x="2784" y="3488"/>
              <a:chExt cx="376" cy="504"/>
            </a:xfrm>
          </p:grpSpPr>
          <p:sp>
            <p:nvSpPr>
              <p:cNvPr id="27659" name="Freeform 18"/>
              <p:cNvSpPr>
                <a:spLocks/>
              </p:cNvSpPr>
              <p:nvPr/>
            </p:nvSpPr>
            <p:spPr bwMode="auto">
              <a:xfrm rot="-163579">
                <a:off x="2784" y="3488"/>
                <a:ext cx="376" cy="504"/>
              </a:xfrm>
              <a:custGeom>
                <a:avLst/>
                <a:gdLst>
                  <a:gd name="T0" fmla="*/ 96 w 376"/>
                  <a:gd name="T1" fmla="*/ 208 h 504"/>
                  <a:gd name="T2" fmla="*/ 48 w 376"/>
                  <a:gd name="T3" fmla="*/ 208 h 504"/>
                  <a:gd name="T4" fmla="*/ 48 w 376"/>
                  <a:gd name="T5" fmla="*/ 400 h 504"/>
                  <a:gd name="T6" fmla="*/ 336 w 376"/>
                  <a:gd name="T7" fmla="*/ 448 h 504"/>
                  <a:gd name="T8" fmla="*/ 288 w 376"/>
                  <a:gd name="T9" fmla="*/ 64 h 504"/>
                  <a:gd name="T10" fmla="*/ 48 w 376"/>
                  <a:gd name="T11" fmla="*/ 64 h 504"/>
                  <a:gd name="T12" fmla="*/ 96 w 376"/>
                  <a:gd name="T13" fmla="*/ 16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6"/>
                  <a:gd name="T22" fmla="*/ 0 h 504"/>
                  <a:gd name="T23" fmla="*/ 376 w 376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6" h="504">
                    <a:moveTo>
                      <a:pt x="96" y="208"/>
                    </a:moveTo>
                    <a:cubicBezTo>
                      <a:pt x="76" y="192"/>
                      <a:pt x="56" y="176"/>
                      <a:pt x="48" y="208"/>
                    </a:cubicBezTo>
                    <a:cubicBezTo>
                      <a:pt x="40" y="240"/>
                      <a:pt x="0" y="360"/>
                      <a:pt x="48" y="400"/>
                    </a:cubicBezTo>
                    <a:cubicBezTo>
                      <a:pt x="96" y="440"/>
                      <a:pt x="296" y="504"/>
                      <a:pt x="336" y="448"/>
                    </a:cubicBezTo>
                    <a:cubicBezTo>
                      <a:pt x="376" y="392"/>
                      <a:pt x="336" y="128"/>
                      <a:pt x="288" y="64"/>
                    </a:cubicBezTo>
                    <a:cubicBezTo>
                      <a:pt x="240" y="0"/>
                      <a:pt x="80" y="48"/>
                      <a:pt x="48" y="64"/>
                    </a:cubicBezTo>
                    <a:cubicBezTo>
                      <a:pt x="16" y="80"/>
                      <a:pt x="88" y="144"/>
                      <a:pt x="96" y="16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Line 19"/>
              <p:cNvSpPr>
                <a:spLocks noChangeShapeType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57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Perbandingan Algoritma Replacement </a:t>
            </a:r>
            <a:r>
              <a:rPr lang="en-US" sz="2000"/>
              <a:t>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63</a:t>
            </a:fld>
            <a:endParaRPr lang="en-GB" b="1" dirty="0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540" y="1854968"/>
            <a:ext cx="6327931" cy="42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07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Perbandingan Algoritma Replacement </a:t>
            </a:r>
            <a:r>
              <a:rPr lang="en-US" sz="2000"/>
              <a:t>(2)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64</a:t>
            </a:fld>
            <a:endParaRPr lang="en-GB" b="1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90800" y="45720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solidFill>
                  <a:srgbClr val="CC3300"/>
                </a:solidFill>
              </a:rPr>
              <a:t>Kondisi eksperimen:</a:t>
            </a:r>
          </a:p>
          <a:p>
            <a:pPr marL="742950" lvl="1" indent="-285750">
              <a:buFontTx/>
              <a:buChar char="–"/>
            </a:pPr>
            <a:r>
              <a:rPr lang="en-US" sz="2000">
                <a:solidFill>
                  <a:srgbClr val="0F0591"/>
                </a:solidFill>
              </a:rPr>
              <a:t>Alokasi frame untuk setiap proses adalah tetap</a:t>
            </a:r>
          </a:p>
          <a:p>
            <a:pPr marL="742950" lvl="1" indent="-285750">
              <a:buFontTx/>
              <a:buChar char="–"/>
            </a:pPr>
            <a:r>
              <a:rPr lang="en-US" sz="2000">
                <a:solidFill>
                  <a:srgbClr val="0F0591"/>
                </a:solidFill>
              </a:rPr>
              <a:t>Ukuran page = 256 word</a:t>
            </a:r>
          </a:p>
          <a:p>
            <a:pPr marL="742950" lvl="1" indent="-285750">
              <a:buFontTx/>
              <a:buChar char="–"/>
            </a:pPr>
            <a:r>
              <a:rPr lang="en-US" sz="2000">
                <a:solidFill>
                  <a:srgbClr val="0F0591"/>
                </a:solidFill>
              </a:rPr>
              <a:t>Hasil diperoleh dari pengaksesan page sebanyak 0,25x10</a:t>
            </a:r>
            <a:r>
              <a:rPr lang="en-US" sz="2000" baseline="30000">
                <a:solidFill>
                  <a:srgbClr val="0F0591"/>
                </a:solidFill>
              </a:rPr>
              <a:t>6</a:t>
            </a:r>
            <a:r>
              <a:rPr lang="en-US" sz="2000">
                <a:solidFill>
                  <a:srgbClr val="0F0591"/>
                </a:solidFill>
              </a:rPr>
              <a:t> program Fortran</a:t>
            </a:r>
          </a:p>
          <a:p>
            <a:pPr marL="342900" indent="-342900"/>
            <a:r>
              <a:rPr lang="en-US" sz="2400">
                <a:solidFill>
                  <a:srgbClr val="CC3300"/>
                </a:solidFill>
              </a:rPr>
              <a:t>Apa analisis anda ?</a:t>
            </a:r>
          </a:p>
        </p:txBody>
      </p: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2590800" y="1484313"/>
            <a:ext cx="6019800" cy="3429000"/>
            <a:chOff x="1488" y="1008"/>
            <a:chExt cx="3408" cy="1971"/>
          </a:xfrm>
        </p:grpSpPr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1008"/>
              <a:ext cx="3408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2784" y="1824"/>
              <a:ext cx="768" cy="76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839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Clock Policy 2 bit</a:t>
            </a:r>
            <a:endParaRPr lang="en-US" sz="280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Digunakan 2 buah bit (bit use u dan bit </a:t>
            </a:r>
            <a:r>
              <a:rPr lang="en-US" sz="2400" i="1"/>
              <a:t>modify</a:t>
            </a:r>
            <a:r>
              <a:rPr lang="en-US" sz="2400"/>
              <a:t> m) untuk setiap frame yang fungsinya untuk menyatakan apakah frame tersebut sedang diakses, telah diubah, atau tidak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Memori diperlakukan sebagai </a:t>
            </a:r>
            <a:r>
              <a:rPr lang="en-US" sz="2400" i="1"/>
              <a:t>circular buffer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Digunakan sebuah pointer yang menunjuk ke frame berikutnya sesudah frame terakhir dimana page ditaruh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Page yang mengalami perubahan tidak akan ditimpa sebelum di-copy-kan ke harddisk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Contoh sistem operasi: Macintosh klasik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Empat kemungkinan yang bisa terjadi pada frame: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Tidak sedang diakses dan tidak diubah (u = 0; m = 0)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Sedang diakses dan tidak diubah (u = 1; m = 0)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Tidak sedang diakses dan diubah (u = 0; m = 1)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Sedang diakses dan diubah (u = 1; m =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620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Prosedur Clock Policy 2 bit</a:t>
            </a:r>
            <a:endParaRPr lang="en-US" sz="2400"/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/>
              <a:t>Saat page pertama kali ditaruh di memori maka use bit-nya diberi nilai 1 dan bit m-nya diberi nilai 0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Setiap kali page ditaruh di memori, maka bit use-nya juga diberi nilai 1 dan bit m-nya diberi nilai 0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Pencarian pertama: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Pencarian page yang akan diganti dilakukan dengan cara menelusuri setiap frame.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Selama penelusuran tidak dilakukan perubahan bit apapun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Pencarian berhenti ketika telah ditemukan frame dengan bit u = 0 dan m = 0 dan langsung isinya ditimpa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Pencarian kedua: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Bila tidak ditemukan, pencarian diulangi untuk mencari frame dengan bit u = 0 dan m = 1.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Setiap ditemui frame dengan bit u = 1 langsung diubah menjadi u = 0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Pencarian ketiga: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Ulangi langkah pencarian pertama.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Bila masih gagal ulangi langkah pencarian kedua dan pasti akan ditemukan page yang dapat ditimpa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5858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Contoh </a:t>
            </a:r>
            <a:r>
              <a:rPr lang="en-US" sz="4000" i="1"/>
              <a:t>Clock Policy </a:t>
            </a:r>
            <a:r>
              <a:rPr lang="en-US" sz="4000"/>
              <a:t>2 bit</a:t>
            </a:r>
            <a:endParaRPr lang="en-US" sz="2400"/>
          </a:p>
        </p:txBody>
      </p:sp>
      <p:sp>
        <p:nvSpPr>
          <p:cNvPr id="76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Apa kelebihan clock policy 2 bit ?</a:t>
            </a:r>
          </a:p>
          <a:p>
            <a:pPr marL="966788" lvl="1" indent="-509588">
              <a:lnSpc>
                <a:spcPct val="80000"/>
              </a:lnSpc>
              <a:buNone/>
            </a:pPr>
            <a:r>
              <a:rPr lang="en-US" sz="2000"/>
              <a:t>(+) Tidak perlu dilakukan copy page ke memori (untuk u = 0 dan m = 0)</a:t>
            </a:r>
          </a:p>
          <a:p>
            <a:pPr marL="966788" lvl="1" indent="-509588">
              <a:lnSpc>
                <a:spcPct val="80000"/>
              </a:lnSpc>
              <a:buNone/>
            </a:pPr>
            <a:r>
              <a:rPr lang="en-US" sz="2000"/>
              <a:t>(+) Page yang telah mengalami perubahan segera disimpan ke harddisk dan biasanya tidak segera digunakan karena efek </a:t>
            </a:r>
            <a:r>
              <a:rPr lang="en-US" sz="2000" i="1"/>
              <a:t>locality</a:t>
            </a:r>
            <a:r>
              <a:rPr lang="en-US" sz="2000"/>
              <a:t> (untuk u = 0 dan m = 1)</a:t>
            </a:r>
          </a:p>
          <a:p>
            <a:pPr marL="966788" lvl="1" indent="-509588">
              <a:lnSpc>
                <a:spcPct val="80000"/>
              </a:lnSpc>
              <a:buNone/>
            </a:pPr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67</a:t>
            </a:fld>
            <a:endParaRPr lang="en-GB" b="1" dirty="0"/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3574" y="3292548"/>
            <a:ext cx="3069354" cy="289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66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Page Buffering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d-ID" sz="2200"/>
              <a:t>Apa kekurangan algoritma LRU dan clock banding FIFO ?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2000"/>
              <a:t>Lebih kompleks sehingga overhead lebih tinggi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2000"/>
              <a:t>Mengganti page yang telah diubah biayanya lebih tinggi daripada mengganti page yang belum diubah</a:t>
            </a:r>
          </a:p>
          <a:p>
            <a:pPr eaLnBrk="1" hangingPunct="1">
              <a:lnSpc>
                <a:spcPct val="80000"/>
              </a:lnSpc>
            </a:pPr>
            <a:r>
              <a:rPr lang="id-ID" sz="2200"/>
              <a:t>Page buffering merupakan pengembangan algoritma FIFO</a:t>
            </a:r>
          </a:p>
          <a:p>
            <a:pPr eaLnBrk="1" hangingPunct="1">
              <a:lnSpc>
                <a:spcPct val="80000"/>
              </a:lnSpc>
            </a:pPr>
            <a:r>
              <a:rPr lang="id-ID" sz="2200"/>
              <a:t>Tersedia sejumlah kecil alokasi frame yang statusnya selalu bebas (difungsikan semacam cache page)</a:t>
            </a:r>
          </a:p>
          <a:p>
            <a:pPr eaLnBrk="1" hangingPunct="1">
              <a:lnSpc>
                <a:spcPct val="80000"/>
              </a:lnSpc>
            </a:pPr>
            <a:r>
              <a:rPr lang="id-ID" sz="2200"/>
              <a:t>Page yang akan diganti tidak langsung ditimpa atau di-copy ke harddisk, tetapi: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2000"/>
              <a:t>Dimasukkan ke daftar page bebas untuk page yang belum diubah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2000"/>
              <a:t>Dimasukkan ke daftar page diubah untuk page yang telah mengalami perubahan</a:t>
            </a:r>
          </a:p>
          <a:p>
            <a:pPr eaLnBrk="1" hangingPunct="1">
              <a:lnSpc>
                <a:spcPct val="80000"/>
              </a:lnSpc>
            </a:pPr>
            <a:r>
              <a:rPr lang="id-ID" sz="2200"/>
              <a:t>Secara fisik lokasi page masih tetap berada di memori</a:t>
            </a:r>
          </a:p>
          <a:p>
            <a:pPr eaLnBrk="1" hangingPunct="1">
              <a:lnSpc>
                <a:spcPct val="80000"/>
              </a:lnSpc>
            </a:pPr>
            <a:r>
              <a:rPr lang="id-ID" sz="2200"/>
              <a:t>Contoh sistem operasi: VAX VMS</a:t>
            </a:r>
          </a:p>
          <a:p>
            <a:pPr eaLnBrk="1" hangingPunct="1">
              <a:lnSpc>
                <a:spcPct val="80000"/>
              </a:lnSpc>
            </a:pPr>
            <a:r>
              <a:rPr lang="id-ID" sz="2200"/>
              <a:t>Kelebihan: mengurangi operasi I/O</a:t>
            </a: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68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664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Pendahuluan </a:t>
            </a:r>
            <a:r>
              <a:rPr lang="en-US" sz="2800"/>
              <a:t>(4)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Apa yang diperlukan agar memori virtual dapat dibentuk ?</a:t>
            </a:r>
          </a:p>
          <a:p>
            <a:pPr lvl="1" eaLnBrk="1" hangingPunct="1"/>
            <a:r>
              <a:rPr lang="en-US" smtClean="0"/>
              <a:t>Komputer dilengkapi dengan perangkat keras yang dapat digunakan untuk menangani manajemen memori dengan metode paging atau segmentasi </a:t>
            </a:r>
          </a:p>
          <a:p>
            <a:pPr lvl="1" eaLnBrk="1" hangingPunct="1"/>
            <a:r>
              <a:rPr lang="en-US" smtClean="0"/>
              <a:t>Sistem operasi dapat menangani perpindahan page atau segment dari memori utama ke memori sekunder atau sebaliknya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5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/>
              <a:t>Resident Set Management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i="1"/>
              <a:t>Resident set management </a:t>
            </a:r>
            <a:r>
              <a:rPr lang="en-US" sz="2600"/>
              <a:t>menentukan jumlah page suatu proses yang ditaruh di dalam memori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Parameter-parameter pada </a:t>
            </a:r>
            <a:r>
              <a:rPr lang="en-US" sz="2600" i="1"/>
              <a:t>resident set management</a:t>
            </a:r>
            <a:r>
              <a:rPr lang="en-US" sz="26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Jumlah page di dalam memori, ada 2 macam:</a:t>
            </a:r>
          </a:p>
          <a:p>
            <a:pPr lvl="2" eaLnBrk="1" hangingPunct="1">
              <a:lnSpc>
                <a:spcPct val="80000"/>
              </a:lnSpc>
            </a:pPr>
            <a:r>
              <a:rPr lang="en-US"/>
              <a:t>Tetap atau Variabel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Area (scope) page yang harus diganti, ada 2 macam:</a:t>
            </a:r>
          </a:p>
          <a:p>
            <a:pPr lvl="2" eaLnBrk="1" hangingPunct="1">
              <a:lnSpc>
                <a:spcPct val="80000"/>
              </a:lnSpc>
            </a:pPr>
            <a:r>
              <a:rPr lang="en-US"/>
              <a:t>Lokal atau Global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Kombinasi antara jumlah page dan area pergantian page yang bisa terjadi: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solidFill>
                  <a:srgbClr val="CC3300"/>
                </a:solidFill>
              </a:rPr>
              <a:t>Jumlah page </a:t>
            </a:r>
            <a:r>
              <a:rPr lang="en-US" sz="2200"/>
              <a:t>tetap</a:t>
            </a:r>
            <a:r>
              <a:rPr lang="en-US" sz="2200">
                <a:solidFill>
                  <a:srgbClr val="CC3300"/>
                </a:solidFill>
              </a:rPr>
              <a:t> dengan area </a:t>
            </a:r>
            <a:r>
              <a:rPr lang="en-US" sz="2200"/>
              <a:t>lokal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solidFill>
                  <a:srgbClr val="CC3300"/>
                </a:solidFill>
              </a:rPr>
              <a:t>Jumlah page </a:t>
            </a:r>
            <a:r>
              <a:rPr lang="en-US" sz="2200"/>
              <a:t>variabel</a:t>
            </a:r>
            <a:r>
              <a:rPr lang="en-US" sz="2200">
                <a:solidFill>
                  <a:srgbClr val="CC3300"/>
                </a:solidFill>
              </a:rPr>
              <a:t> dengan area </a:t>
            </a:r>
            <a:r>
              <a:rPr lang="en-US" sz="2200"/>
              <a:t>lokal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solidFill>
                  <a:srgbClr val="CC3300"/>
                </a:solidFill>
              </a:rPr>
              <a:t>Jumlah page </a:t>
            </a:r>
            <a:r>
              <a:rPr lang="en-US" sz="2200"/>
              <a:t>variabel</a:t>
            </a:r>
            <a:r>
              <a:rPr lang="en-US" sz="2200">
                <a:solidFill>
                  <a:srgbClr val="CC3300"/>
                </a:solidFill>
              </a:rPr>
              <a:t> dengan area </a:t>
            </a:r>
            <a:r>
              <a:rPr lang="en-US" sz="2200"/>
              <a:t>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69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0713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Jumlah Page </a:t>
            </a:r>
            <a:r>
              <a:rPr lang="en-US" sz="3600">
                <a:solidFill>
                  <a:srgbClr val="FF0000"/>
                </a:solidFill>
              </a:rPr>
              <a:t>Tetap</a:t>
            </a:r>
            <a:r>
              <a:rPr lang="en-US" sz="3600"/>
              <a:t>, Area </a:t>
            </a:r>
            <a:r>
              <a:rPr lang="en-US" sz="3600">
                <a:solidFill>
                  <a:srgbClr val="FF0000"/>
                </a:solidFill>
              </a:rPr>
              <a:t>Lokal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Jumlah page suatu proses yang berada di memori dari waktu ke waktu </a:t>
            </a:r>
            <a:r>
              <a:rPr lang="en-US"/>
              <a:t>selalu tetap </a:t>
            </a:r>
            <a:r>
              <a:rPr lang="en-US" i="1"/>
              <a:t>(fixed)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Page yang dipilih untuk ditimpa hanyalah page-page kepunyaan  proses yang mengalami </a:t>
            </a:r>
            <a:r>
              <a:rPr lang="en-US" sz="2400" i="1"/>
              <a:t>page fault </a:t>
            </a:r>
            <a:r>
              <a:rPr lang="en-US" sz="2400"/>
              <a:t>saja (lokal)</a:t>
            </a: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 sz="2400"/>
              <a:t>Bagaimana cara menentukan jumlah page ?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000"/>
              <a:t>Pada saat proses baru dibuat, atau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000"/>
              <a:t>Berdasarkan jenis prosesnya (interaktif, batch, dll), atau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000"/>
              <a:t>Ditentukan oleh pembuat program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Kekurangan:</a:t>
            </a:r>
          </a:p>
          <a:p>
            <a:pPr marL="868363" lvl="1" indent="-411163">
              <a:lnSpc>
                <a:spcPct val="80000"/>
              </a:lnSpc>
              <a:buNone/>
            </a:pPr>
            <a:r>
              <a:rPr lang="en-US" sz="2000"/>
              <a:t>( ̶ ) Jika jumlah page setiap proses yang di memori terlalu sedikit akan berakibat banyak terjadi </a:t>
            </a:r>
            <a:r>
              <a:rPr lang="en-US" sz="2000" i="1"/>
              <a:t>page fault</a:t>
            </a:r>
            <a:r>
              <a:rPr lang="en-US" sz="2000"/>
              <a:t>, kinerja sistem menjadi lambat</a:t>
            </a:r>
          </a:p>
          <a:p>
            <a:pPr marL="868363" lvl="1" indent="-411163">
              <a:lnSpc>
                <a:spcPct val="80000"/>
              </a:lnSpc>
              <a:buNone/>
            </a:pPr>
            <a:r>
              <a:rPr lang="en-US" sz="2000"/>
              <a:t>( ̶ ) Jika jumlah page setiap proses yang di memori terlalu banyak akan berakibat jumlah program di memori hanya sedikit, utilitas CPU menurun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31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Jumlah Page </a:t>
            </a:r>
            <a:r>
              <a:rPr lang="en-US" sz="3200">
                <a:solidFill>
                  <a:srgbClr val="FF0000"/>
                </a:solidFill>
              </a:rPr>
              <a:t>Variabel</a:t>
            </a:r>
            <a:r>
              <a:rPr lang="en-US" sz="3200"/>
              <a:t>, Area </a:t>
            </a:r>
            <a:r>
              <a:rPr lang="en-US" sz="3200">
                <a:solidFill>
                  <a:srgbClr val="FF0000"/>
                </a:solidFill>
              </a:rPr>
              <a:t>Lokal </a:t>
            </a:r>
            <a:r>
              <a:rPr lang="en-US" sz="200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Jumlah page suatu proses yang berada di memori dari waktu ke waktu bisa </a:t>
            </a:r>
            <a:r>
              <a:rPr lang="en-US" sz="2400" b="1"/>
              <a:t>berubah-ubah (variabel)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Page yang dipilih untuk ditimpa hanyalah page-page kepunyaan  proses yang mengalami </a:t>
            </a:r>
            <a:r>
              <a:rPr lang="en-US" sz="2400" i="1"/>
              <a:t>page fault </a:t>
            </a:r>
            <a:r>
              <a:rPr lang="en-US" sz="2400"/>
              <a:t>saja (lokal)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Prosedur: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200"/>
              <a:t>Jika proses baru ditambahkan, alokasikan jumlah page frame berdasarkan jenis aplikasinya, permintaan program, atau kriteria lainnya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200"/>
              <a:t>Jika terjadi </a:t>
            </a:r>
            <a:r>
              <a:rPr lang="en-US" sz="2200" i="1"/>
              <a:t>page fault</a:t>
            </a:r>
            <a:r>
              <a:rPr lang="en-US" sz="2200"/>
              <a:t>, pilih sebuah page kepunyaan proses yang mengalami page fault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200"/>
              <a:t>Evaluasi alokasi page terus-menerus</a:t>
            </a:r>
          </a:p>
          <a:p>
            <a:pPr marL="1211263" lvl="2">
              <a:lnSpc>
                <a:spcPct val="80000"/>
              </a:lnSpc>
            </a:pPr>
            <a:r>
              <a:rPr lang="en-US"/>
              <a:t>Jika sering terjadi </a:t>
            </a:r>
            <a:r>
              <a:rPr lang="en-US" i="1"/>
              <a:t>page fault </a:t>
            </a:r>
            <a:r>
              <a:rPr lang="en-US"/>
              <a:t>(page fault rate tinggi), maka jumlah page di memori perlu ditambah</a:t>
            </a:r>
          </a:p>
          <a:p>
            <a:pPr marL="1211263" lvl="2">
              <a:lnSpc>
                <a:spcPct val="80000"/>
              </a:lnSpc>
            </a:pPr>
            <a:r>
              <a:rPr lang="en-US"/>
              <a:t>Jika </a:t>
            </a:r>
            <a:r>
              <a:rPr lang="en-US" i="1"/>
              <a:t>page fault rate</a:t>
            </a:r>
            <a:r>
              <a:rPr lang="en-US"/>
              <a:t>-nya rendah, maka jumlah page di memori perlu dikurangi. </a:t>
            </a:r>
            <a:r>
              <a:rPr lang="en-US">
                <a:solidFill>
                  <a:srgbClr val="FF0000"/>
                </a:solidFill>
              </a:rPr>
              <a:t>Mengapa 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072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Jumlah Page </a:t>
            </a:r>
            <a:r>
              <a:rPr lang="en-US" sz="3200">
                <a:solidFill>
                  <a:srgbClr val="FF0000"/>
                </a:solidFill>
              </a:rPr>
              <a:t>Variabel</a:t>
            </a:r>
            <a:r>
              <a:rPr lang="en-US" sz="3200"/>
              <a:t>, Area </a:t>
            </a:r>
            <a:r>
              <a:rPr lang="en-US" sz="3200">
                <a:solidFill>
                  <a:srgbClr val="FF0000"/>
                </a:solidFill>
              </a:rPr>
              <a:t>Lokal </a:t>
            </a:r>
            <a:r>
              <a:rPr lang="en-US" sz="200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Apa kelebihan/kekurangannya ?</a:t>
            </a:r>
          </a:p>
          <a:p>
            <a:pPr marL="1139825" lvl="1" indent="-682625">
              <a:lnSpc>
                <a:spcPct val="80000"/>
              </a:lnSpc>
              <a:buNone/>
            </a:pPr>
            <a:r>
              <a:rPr lang="en-US" smtClean="0">
                <a:solidFill>
                  <a:srgbClr val="CC3300"/>
                </a:solidFill>
              </a:rPr>
              <a:t>(+) Dapat mengatur jumlah page di memori secara optimum</a:t>
            </a:r>
          </a:p>
          <a:p>
            <a:pPr marL="1139825" lvl="1" indent="-682625">
              <a:lnSpc>
                <a:spcPct val="80000"/>
              </a:lnSpc>
              <a:buNone/>
            </a:pPr>
            <a:r>
              <a:rPr lang="en-US" smtClean="0">
                <a:solidFill>
                  <a:srgbClr val="CC3300"/>
                </a:solidFill>
              </a:rPr>
              <a:t>(+) Performansinya lebih baik</a:t>
            </a:r>
          </a:p>
          <a:p>
            <a:pPr marL="1139825" lvl="1" indent="-682625">
              <a:lnSpc>
                <a:spcPct val="80000"/>
              </a:lnSpc>
              <a:buNone/>
            </a:pPr>
            <a:r>
              <a:rPr lang="en-US" smtClean="0">
                <a:solidFill>
                  <a:srgbClr val="CC3300"/>
                </a:solidFill>
              </a:rPr>
              <a:t>( ̶ ) Sistem operasi harus selalu memantau page fault rate setiap proses, </a:t>
            </a:r>
            <a:r>
              <a:rPr lang="en-US" smtClean="0">
                <a:solidFill>
                  <a:srgbClr val="FF0000"/>
                </a:solidFill>
              </a:rPr>
              <a:t>terjadi </a:t>
            </a:r>
            <a:r>
              <a:rPr lang="en-US" i="1" smtClean="0">
                <a:solidFill>
                  <a:srgbClr val="FF0000"/>
                </a:solidFill>
              </a:rPr>
              <a:t>overhead</a:t>
            </a:r>
          </a:p>
          <a:p>
            <a:pPr marL="1139825" lvl="1" indent="-682625">
              <a:lnSpc>
                <a:spcPct val="80000"/>
              </a:lnSpc>
              <a:buNone/>
            </a:pPr>
            <a:r>
              <a:rPr lang="en-US" smtClean="0">
                <a:solidFill>
                  <a:srgbClr val="CC3300"/>
                </a:solidFill>
              </a:rPr>
              <a:t>( ̶ ) Implementasinya memerlukan dukungan hardware prosesor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72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6886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Jumlah Page </a:t>
            </a:r>
            <a:r>
              <a:rPr lang="en-US" sz="3200">
                <a:solidFill>
                  <a:srgbClr val="FF0000"/>
                </a:solidFill>
              </a:rPr>
              <a:t>Variabel</a:t>
            </a:r>
            <a:r>
              <a:rPr lang="en-US" sz="3200"/>
              <a:t>, Area </a:t>
            </a:r>
            <a:r>
              <a:rPr lang="en-US" sz="3200">
                <a:solidFill>
                  <a:srgbClr val="FF0000"/>
                </a:solidFill>
              </a:rPr>
              <a:t>Global</a:t>
            </a:r>
            <a:r>
              <a:rPr lang="id-ID" sz="32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(</a:t>
            </a:r>
            <a:r>
              <a:rPr lang="id-ID" sz="2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/>
              <a:t>Jumlah page suatu proses yang berada di memori dari waktu ke waktu bisa </a:t>
            </a:r>
            <a:r>
              <a:rPr lang="en-US" sz="2600" b="1"/>
              <a:t>berubah-ubah (variabel)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Page yang dipilih untuk ditimpa dapat berasal dari sembarang page di dalam memori kepunyaan berbagai proses (global), kecuali page yang di-</a:t>
            </a:r>
            <a:r>
              <a:rPr lang="en-US" sz="2600" i="1"/>
              <a:t>lock</a:t>
            </a:r>
            <a:r>
              <a:rPr lang="en-US" sz="2600"/>
              <a:t> (kernel)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Prosedur: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200"/>
              <a:t>Sistem operasi mempunyai daftar sejumlah frame yang bebas (tidak digunakan)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200"/>
              <a:t>Bila terjadi page fault, sebuah frame bebas diberikan ke proses yang mengalami </a:t>
            </a:r>
            <a:r>
              <a:rPr lang="en-US" sz="2200" i="1"/>
              <a:t>page fault</a:t>
            </a:r>
            <a:r>
              <a:rPr lang="en-US" sz="2200"/>
              <a:t>, sehingga alokasi page untuk proses tersebut semakin banyak</a:t>
            </a:r>
          </a:p>
          <a:p>
            <a:pPr marL="868363" lvl="1" indent="-411163">
              <a:lnSpc>
                <a:spcPct val="80000"/>
              </a:lnSpc>
            </a:pPr>
            <a:r>
              <a:rPr lang="en-US" sz="2200"/>
              <a:t>Bila frame bebas habis, ambil page dari proses lain untuk ditimpa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73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9283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Jumlah Page </a:t>
            </a:r>
            <a:r>
              <a:rPr lang="en-US" sz="3200">
                <a:solidFill>
                  <a:srgbClr val="FF0000"/>
                </a:solidFill>
              </a:rPr>
              <a:t>Variabel</a:t>
            </a:r>
            <a:r>
              <a:rPr lang="en-US" sz="3200"/>
              <a:t>, Area </a:t>
            </a:r>
            <a:r>
              <a:rPr lang="en-US" sz="3200">
                <a:solidFill>
                  <a:srgbClr val="FF0000"/>
                </a:solidFill>
              </a:rPr>
              <a:t>Global</a:t>
            </a:r>
            <a:r>
              <a:rPr lang="id-ID" sz="32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Kelebihan:</a:t>
            </a:r>
          </a:p>
          <a:p>
            <a:pPr marL="868363" lvl="1" indent="-411163">
              <a:lnSpc>
                <a:spcPct val="80000"/>
              </a:lnSpc>
              <a:buNone/>
            </a:pPr>
            <a:r>
              <a:rPr lang="en-US"/>
              <a:t>(+) Mudah diimplementasikan</a:t>
            </a:r>
          </a:p>
          <a:p>
            <a:pPr marL="868363" lvl="1" indent="-411163">
              <a:lnSpc>
                <a:spcPct val="80000"/>
              </a:lnSpc>
              <a:buNone/>
            </a:pPr>
            <a:r>
              <a:rPr lang="en-US"/>
              <a:t>(+) Banyak diterapkan di berbagai sistem operasi</a:t>
            </a:r>
          </a:p>
          <a:p>
            <a:pPr eaLnBrk="1" hangingPunct="1">
              <a:lnSpc>
                <a:spcPct val="80000"/>
              </a:lnSpc>
            </a:pPr>
            <a:r>
              <a:rPr lang="id-ID"/>
              <a:t>Kekurangan:</a:t>
            </a:r>
            <a:endParaRPr lang="en-US"/>
          </a:p>
          <a:p>
            <a:pPr marL="868363" lvl="1" indent="-411163">
              <a:lnSpc>
                <a:spcPct val="80000"/>
              </a:lnSpc>
              <a:buNone/>
            </a:pPr>
            <a:r>
              <a:rPr lang="en-US"/>
              <a:t>( ̶ ) Proses yang alokasi page-nya berkurang dapat mengalami penurunan performansi</a:t>
            </a:r>
            <a:endParaRPr lang="id-ID"/>
          </a:p>
          <a:p>
            <a:pPr marL="868363" lvl="1" indent="-411163">
              <a:lnSpc>
                <a:spcPct val="80000"/>
              </a:lnSpc>
              <a:buNone/>
            </a:pPr>
            <a:r>
              <a:rPr lang="id-ID"/>
              <a:t>Solusi:</a:t>
            </a:r>
          </a:p>
          <a:p>
            <a:pPr marL="1211263" lvl="2">
              <a:lnSpc>
                <a:spcPct val="80000"/>
              </a:lnSpc>
            </a:pPr>
            <a:r>
              <a:rPr lang="id-ID"/>
              <a:t>Gunakan </a:t>
            </a:r>
            <a:r>
              <a:rPr lang="id-ID" i="1"/>
              <a:t>page buffering</a:t>
            </a:r>
            <a:r>
              <a:rPr lang="id-ID"/>
              <a:t>, agar page yang akan ditimpa masih berada di dalam memori, sehingga mudah diambil saat diperlukan lagi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6474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Cleaning Policy</a:t>
            </a:r>
            <a:r>
              <a:rPr lang="id-ID" i="1" smtClean="0"/>
              <a:t> </a:t>
            </a:r>
            <a:r>
              <a:rPr lang="id-ID" sz="3200"/>
              <a:t>(1)</a:t>
            </a:r>
            <a:endParaRPr lang="en-US" sz="3200"/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Apakah </a:t>
            </a:r>
            <a:r>
              <a:rPr lang="id-ID" i="1"/>
              <a:t>Cleaning</a:t>
            </a:r>
            <a:r>
              <a:rPr lang="en-US" i="1"/>
              <a:t> Policy </a:t>
            </a:r>
            <a:r>
              <a:rPr lang="en-US"/>
              <a:t>itu ?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Kebijaksanaan untuk menentukan kapan suatu page akan </a:t>
            </a:r>
            <a:r>
              <a:rPr lang="id-ID"/>
              <a:t>ditulis ke memori sekunder</a:t>
            </a:r>
          </a:p>
          <a:p>
            <a:pPr lvl="1" eaLnBrk="1" hangingPunct="1">
              <a:lnSpc>
                <a:spcPct val="80000"/>
              </a:lnSpc>
            </a:pPr>
            <a:r>
              <a:rPr lang="id-ID"/>
              <a:t>Merupakan kebalikan dari </a:t>
            </a:r>
            <a:r>
              <a:rPr lang="id-ID" i="1"/>
              <a:t>Fetch policy</a:t>
            </a:r>
            <a:endParaRPr lang="en-US" i="1"/>
          </a:p>
          <a:p>
            <a:pPr eaLnBrk="1" hangingPunct="1">
              <a:lnSpc>
                <a:spcPct val="80000"/>
              </a:lnSpc>
            </a:pPr>
            <a:r>
              <a:rPr lang="en-US"/>
              <a:t>Ada 2 jenis </a:t>
            </a:r>
            <a:r>
              <a:rPr lang="id-ID" i="1"/>
              <a:t>cleaning</a:t>
            </a:r>
            <a:r>
              <a:rPr lang="en-US" i="1"/>
              <a:t> policy</a:t>
            </a:r>
            <a:r>
              <a:rPr lang="en-US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Demand </a:t>
            </a:r>
            <a:r>
              <a:rPr lang="id-ID"/>
              <a:t>cleaning</a:t>
            </a:r>
            <a:r>
              <a:rPr lang="en-US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id-ID"/>
              <a:t>Suatu page ditulis ke memori sekunder </a:t>
            </a:r>
            <a:r>
              <a:rPr lang="en-US"/>
              <a:t>hanya</a:t>
            </a:r>
            <a:r>
              <a:rPr lang="id-ID"/>
              <a:t> jika frame yang ditempati oleh page tersebut akan diisi dengan page lain</a:t>
            </a:r>
            <a:endParaRPr lang="en-US"/>
          </a:p>
          <a:p>
            <a:pPr lvl="1" eaLnBrk="1" hangingPunct="1">
              <a:lnSpc>
                <a:spcPct val="80000"/>
              </a:lnSpc>
            </a:pPr>
            <a:r>
              <a:rPr lang="en-US"/>
              <a:t>Pre</a:t>
            </a:r>
            <a:r>
              <a:rPr lang="id-ID"/>
              <a:t>cleaning</a:t>
            </a:r>
            <a:r>
              <a:rPr lang="en-US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id-ID"/>
              <a:t>Suatu page ditulis ke memori sekunder meskipun tidak ada page lain yang menginginkan frame tempat page tersebut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359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Cleaning Policy</a:t>
            </a:r>
            <a:r>
              <a:rPr lang="id-ID" i="1" smtClean="0"/>
              <a:t> </a:t>
            </a:r>
            <a:r>
              <a:rPr lang="id-ID" sz="3200"/>
              <a:t>(2)</a:t>
            </a:r>
            <a:endParaRPr lang="en-US" sz="320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600"/>
              <a:t>Apa kekurangan </a:t>
            </a:r>
            <a:r>
              <a:rPr lang="id-ID" sz="2600" i="1"/>
              <a:t>demand cleaning </a:t>
            </a:r>
            <a:r>
              <a:rPr lang="id-ID" sz="2600"/>
              <a:t>?</a:t>
            </a:r>
          </a:p>
          <a:p>
            <a:pPr marL="966788" lvl="1" indent="-509588">
              <a:lnSpc>
                <a:spcPct val="80000"/>
              </a:lnSpc>
              <a:buNone/>
            </a:pPr>
            <a:r>
              <a:rPr lang="id-ID"/>
              <a:t>(</a:t>
            </a:r>
            <a:r>
              <a:rPr lang="en-US"/>
              <a:t> ̶ </a:t>
            </a:r>
            <a:r>
              <a:rPr lang="id-ID"/>
              <a:t>) Proses yang mengalami page fault harus menunggu selama transfer data sebanyak 2 page (keluarkan page lama dan masukkan page baru)</a:t>
            </a:r>
            <a:endParaRPr lang="en-US"/>
          </a:p>
          <a:p>
            <a:pPr marL="966788" lvl="1" indent="-509588">
              <a:lnSpc>
                <a:spcPct val="80000"/>
              </a:lnSpc>
              <a:buNone/>
            </a:pPr>
            <a:r>
              <a:rPr lang="en-US"/>
              <a:t>( ̶ ) Utilisasi prosesor turun</a:t>
            </a:r>
          </a:p>
          <a:p>
            <a:pPr eaLnBrk="1" hangingPunct="1">
              <a:lnSpc>
                <a:spcPct val="80000"/>
              </a:lnSpc>
            </a:pPr>
            <a:r>
              <a:rPr lang="id-ID" sz="2600"/>
              <a:t>Apa kekurangan </a:t>
            </a:r>
            <a:r>
              <a:rPr lang="en-US" sz="2600"/>
              <a:t>pre</a:t>
            </a:r>
            <a:r>
              <a:rPr lang="id-ID" sz="2600" i="1"/>
              <a:t>cleaning</a:t>
            </a:r>
            <a:r>
              <a:rPr lang="id-ID" sz="2600"/>
              <a:t> ?</a:t>
            </a:r>
          </a:p>
          <a:p>
            <a:pPr marL="966788" lvl="1" indent="-509588">
              <a:lnSpc>
                <a:spcPct val="80000"/>
              </a:lnSpc>
              <a:buNone/>
            </a:pPr>
            <a:r>
              <a:rPr lang="en-US"/>
              <a:t>( ̶ ) Memori masih ditempati oleh page yang sudah di-copy ke memori sekunder</a:t>
            </a:r>
          </a:p>
          <a:p>
            <a:pPr marL="966788" lvl="1" indent="-509588">
              <a:lnSpc>
                <a:spcPct val="80000"/>
              </a:lnSpc>
              <a:buNone/>
            </a:pPr>
            <a:r>
              <a:rPr lang="en-US"/>
              <a:t>( ̶ ) Terjadi pengaksesan I/O yang sebenarnya belum diperlukan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122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Cleaning Policy</a:t>
            </a:r>
            <a:r>
              <a:rPr lang="id-ID" i="1" smtClean="0"/>
              <a:t> </a:t>
            </a:r>
            <a:r>
              <a:rPr lang="id-ID" sz="3200"/>
              <a:t>(</a:t>
            </a:r>
            <a:r>
              <a:rPr lang="en-US" sz="3200"/>
              <a:t>3</a:t>
            </a:r>
            <a:r>
              <a:rPr lang="id-ID" sz="3200"/>
              <a:t>)</a:t>
            </a:r>
            <a:endParaRPr lang="en-US" sz="3200"/>
          </a:p>
        </p:txBody>
      </p:sp>
      <p:sp>
        <p:nvSpPr>
          <p:cNvPr id="77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/>
              <a:t>Bagaimana solusinya 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Gunakan </a:t>
            </a:r>
            <a:r>
              <a:rPr lang="en-US" i="1" smtClean="0"/>
              <a:t>page buffering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Pembersihan page hanya diterapkan pada page yang sudah bisa ditimpa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Pembersihan dan penulisan kembali tidak dilakukan bersama-sama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Page yang dibersihkan selanjutnya dimasukkan ke satu dari 2 daftar berikut: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Daftar page yang telah dimodifikasi </a:t>
            </a:r>
            <a:r>
              <a:rPr lang="en-US" i="1" smtClean="0"/>
              <a:t>(modified)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mtClean="0"/>
              <a:t>Page akan ditulis ke memori sekunder secara periodik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Daftar page yang belum dimodifikasi </a:t>
            </a:r>
            <a:r>
              <a:rPr lang="en-US" i="1" smtClean="0"/>
              <a:t>(Unmodified)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mtClean="0"/>
              <a:t>Page dapat digunakan lagi atau dapat langsung ditimpa dengan page 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77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8491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7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7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7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7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7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7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7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7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7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7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7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7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Load Control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/>
              <a:t>Apa fungsi </a:t>
            </a:r>
            <a:r>
              <a:rPr lang="en-US" sz="2600" i="1"/>
              <a:t>load control </a:t>
            </a:r>
            <a:r>
              <a:rPr lang="en-US" sz="2600"/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Menentukan jumlah proses yang berada di dalam memori (menentukan </a:t>
            </a:r>
            <a:r>
              <a:rPr lang="en-US">
                <a:solidFill>
                  <a:srgbClr val="FF0000"/>
                </a:solidFill>
              </a:rPr>
              <a:t>derajat multiprogramming</a:t>
            </a:r>
            <a:r>
              <a:rPr lang="en-US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Apa akibat jika jumlah proses di memori terlalu sedikit ?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Akan terdapat banyak proses terblok dan banyak waktu digunakan untuk swapping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Apa akibat jika jumlah proses di memori terlalu banyak ?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Alokasi frame untuk setiap proses hanya sedikit sehingga sering terjadi page fault dan thrashing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/>
              <a:t>Apa yang dikendalikan oleh </a:t>
            </a:r>
            <a:r>
              <a:rPr lang="en-US" sz="2600" i="1"/>
              <a:t>load control </a:t>
            </a:r>
            <a:r>
              <a:rPr lang="en-US" sz="2600"/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Derajat multiprogramming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Penundaan proses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78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1298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8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Prinsip </a:t>
            </a:r>
            <a:r>
              <a:rPr lang="en-US" i="1" smtClean="0"/>
              <a:t>Locality</a:t>
            </a:r>
            <a:r>
              <a:rPr lang="en-US" smtClean="0"/>
              <a:t> </a:t>
            </a:r>
            <a:r>
              <a:rPr lang="en-US" sz="2800"/>
              <a:t>(1)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Fakta:</a:t>
            </a:r>
          </a:p>
          <a:p>
            <a:pPr lvl="1" eaLnBrk="1" hangingPunct="1"/>
            <a:r>
              <a:rPr lang="en-US" smtClean="0"/>
              <a:t>Jatah waktu eksekusi suatu proses sangat singkat, sehingga </a:t>
            </a:r>
            <a:r>
              <a:rPr lang="en-US" smtClean="0">
                <a:solidFill>
                  <a:srgbClr val="CC0000"/>
                </a:solidFill>
              </a:rPr>
              <a:t>hanya sebagian kecil</a:t>
            </a:r>
            <a:r>
              <a:rPr lang="en-US" smtClean="0"/>
              <a:t> dari proses yang dapat dieksekusi</a:t>
            </a:r>
          </a:p>
          <a:p>
            <a:pPr lvl="2" eaLnBrk="1" hangingPunct="1"/>
            <a:r>
              <a:rPr lang="en-US" smtClean="0"/>
              <a:t>Penggunaan memori tidak efisien jika langsung banyak menampung bagian proses</a:t>
            </a:r>
          </a:p>
          <a:p>
            <a:pPr lvl="1" eaLnBrk="1" hangingPunct="1"/>
            <a:r>
              <a:rPr lang="en-US" smtClean="0"/>
              <a:t>Program atau data yang akan dieksekusi biasanya terletak pada alamat memori </a:t>
            </a:r>
            <a:r>
              <a:rPr lang="en-US" smtClean="0">
                <a:solidFill>
                  <a:srgbClr val="FF0000"/>
                </a:solidFill>
              </a:rPr>
              <a:t>berurutan</a:t>
            </a:r>
            <a:r>
              <a:rPr lang="en-US" smtClean="0"/>
              <a:t> </a:t>
            </a:r>
            <a:r>
              <a:rPr lang="en-US" i="1" smtClean="0"/>
              <a:t>(locality)</a:t>
            </a:r>
          </a:p>
          <a:p>
            <a:pPr lvl="2" eaLnBrk="1" hangingPunct="1"/>
            <a:r>
              <a:rPr lang="en-US" smtClean="0"/>
              <a:t>Dimungkinkan untuk menerapkan sistem yang dapat memperkirakan bagian program mana yang selanjutnya akan dieksekusi</a:t>
            </a:r>
          </a:p>
        </p:txBody>
      </p:sp>
      <p:pic>
        <p:nvPicPr>
          <p:cNvPr id="8" name="p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6324600"/>
            <a:ext cx="304800" cy="30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5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Derajat Multiprogramming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79</a:t>
            </a:fld>
            <a:endParaRPr lang="en-GB" b="1" dirty="0"/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881" y="1693978"/>
            <a:ext cx="5104838" cy="392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1732935" y="1584288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</a:pPr>
            <a:r>
              <a:rPr lang="en-US" sz="2800" dirty="0" err="1">
                <a:solidFill>
                  <a:srgbClr val="CC3300"/>
                </a:solidFill>
              </a:rPr>
              <a:t>Apa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analisis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anda</a:t>
            </a:r>
            <a:r>
              <a:rPr lang="en-US" sz="2800" dirty="0">
                <a:solidFill>
                  <a:srgbClr val="CC3300"/>
                </a:solidFill>
              </a:rPr>
              <a:t> ?</a:t>
            </a:r>
          </a:p>
          <a:p>
            <a:pPr marL="823913" lvl="1" indent="-285750">
              <a:lnSpc>
                <a:spcPct val="90000"/>
              </a:lnSpc>
              <a:buFontTx/>
              <a:buChar char="–"/>
            </a:pPr>
            <a:r>
              <a:rPr lang="en-US" sz="2400" dirty="0" err="1">
                <a:solidFill>
                  <a:srgbClr val="0F0591"/>
                </a:solidFill>
              </a:rPr>
              <a:t>Semakin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tinggi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derajat</a:t>
            </a:r>
            <a:r>
              <a:rPr lang="en-US" sz="2400" dirty="0">
                <a:solidFill>
                  <a:srgbClr val="0F0591"/>
                </a:solidFill>
              </a:rPr>
              <a:t> multiprogramming </a:t>
            </a:r>
            <a:r>
              <a:rPr lang="en-US" sz="2400" dirty="0" err="1">
                <a:solidFill>
                  <a:srgbClr val="0F0591"/>
                </a:solidFill>
              </a:rPr>
              <a:t>akan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menyebabkan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utilisasi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prosesor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naik</a:t>
            </a:r>
            <a:r>
              <a:rPr lang="en-US" sz="2400" dirty="0">
                <a:solidFill>
                  <a:srgbClr val="0F0591"/>
                </a:solidFill>
              </a:rPr>
              <a:t>, </a:t>
            </a:r>
            <a:r>
              <a:rPr lang="en-US" sz="2400" dirty="0" err="1">
                <a:solidFill>
                  <a:srgbClr val="0F0591"/>
                </a:solidFill>
              </a:rPr>
              <a:t>tetapi</a:t>
            </a:r>
            <a:endParaRPr lang="en-US" sz="2400" dirty="0">
              <a:solidFill>
                <a:srgbClr val="0F0591"/>
              </a:solidFill>
            </a:endParaRPr>
          </a:p>
          <a:p>
            <a:pPr marL="823913" lvl="1" indent="-285750">
              <a:lnSpc>
                <a:spcPct val="90000"/>
              </a:lnSpc>
              <a:buFontTx/>
              <a:buChar char="–"/>
            </a:pPr>
            <a:r>
              <a:rPr lang="en-US" sz="2400" dirty="0" err="1">
                <a:solidFill>
                  <a:srgbClr val="0F0591"/>
                </a:solidFill>
              </a:rPr>
              <a:t>Jika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derajat</a:t>
            </a:r>
            <a:r>
              <a:rPr lang="en-US" sz="2400" dirty="0">
                <a:solidFill>
                  <a:srgbClr val="0F0591"/>
                </a:solidFill>
              </a:rPr>
              <a:t> multiprogramming </a:t>
            </a:r>
            <a:r>
              <a:rPr lang="en-US" sz="2400" dirty="0" err="1">
                <a:solidFill>
                  <a:srgbClr val="0F0591"/>
                </a:solidFill>
              </a:rPr>
              <a:t>terlalu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tinggi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akan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berakibat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utilisasi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prosesor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kembali</a:t>
            </a:r>
            <a:r>
              <a:rPr lang="en-US" sz="2400" dirty="0">
                <a:solidFill>
                  <a:srgbClr val="0F0591"/>
                </a:solidFill>
              </a:rPr>
              <a:t> </a:t>
            </a:r>
            <a:r>
              <a:rPr lang="en-US" sz="2400" dirty="0" err="1">
                <a:solidFill>
                  <a:srgbClr val="0F0591"/>
                </a:solidFill>
              </a:rPr>
              <a:t>turun</a:t>
            </a:r>
            <a:endParaRPr lang="en-US" sz="2400" dirty="0">
              <a:solidFill>
                <a:srgbClr val="0F0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Penundaan Proses (Suspension) </a:t>
            </a:r>
            <a:r>
              <a:rPr lang="en-US" sz="2000"/>
              <a:t>(1)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Jika derajat multiprogramming diturunkan akan berakibat satu atau beberapa proses harus di-suspend </a:t>
            </a:r>
            <a:r>
              <a:rPr lang="en-US" i="1"/>
              <a:t>(swapped out)</a:t>
            </a:r>
          </a:p>
          <a:p>
            <a:pPr eaLnBrk="1" hangingPunct="1"/>
            <a:r>
              <a:rPr lang="en-US"/>
              <a:t>Proses mana yang di-suspend ?</a:t>
            </a:r>
          </a:p>
          <a:p>
            <a:pPr lvl="1" eaLnBrk="1" hangingPunct="1"/>
            <a:r>
              <a:rPr lang="en-US"/>
              <a:t>Proses dengan prioritas paling rendah, atau</a:t>
            </a:r>
          </a:p>
          <a:p>
            <a:pPr lvl="2" eaLnBrk="1" hangingPunct="1"/>
            <a:r>
              <a:rPr lang="en-US"/>
              <a:t>Dilakukan oleh bagian penjadualan sistem operasi</a:t>
            </a:r>
          </a:p>
          <a:p>
            <a:pPr lvl="1" eaLnBrk="1" hangingPunct="1"/>
            <a:r>
              <a:rPr lang="en-US"/>
              <a:t>Proses yang mengalami page fault, atau</a:t>
            </a:r>
          </a:p>
          <a:p>
            <a:pPr lvl="2" eaLnBrk="1" hangingPunct="1"/>
            <a:r>
              <a:rPr lang="en-US"/>
              <a:t>Alasannya karena jumlah working set yang dimiliki proses tersebut tidak cukup untuk dieksekusi</a:t>
            </a:r>
          </a:p>
          <a:p>
            <a:pPr lvl="1" eaLnBrk="1" hangingPunct="1"/>
            <a:r>
              <a:rPr lang="en-US"/>
              <a:t>Proses yang baru saja diaktifkan (dibuat), atau</a:t>
            </a:r>
          </a:p>
          <a:p>
            <a:pPr lvl="2" eaLnBrk="1" hangingPunct="1"/>
            <a:r>
              <a:rPr lang="en-US"/>
              <a:t>Alasannya karena proses tersebut belum mempunyai working set cukup</a:t>
            </a:r>
          </a:p>
          <a:p>
            <a:pPr lvl="1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FB879-7292-4D75-83A6-0362186470AD}" type="slidenum">
              <a:rPr lang="en-GB" sz="2000" b="1" smtClean="0"/>
              <a:pPr>
                <a:defRPr/>
              </a:pPr>
              <a:t>80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378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Penundaan Proses (Suspension) </a:t>
            </a:r>
            <a:r>
              <a:rPr lang="en-US" sz="2000"/>
              <a:t>(2)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969696"/>
                </a:solidFill>
              </a:rPr>
              <a:t>Proses mana yang di-suspend ? (lanjutan)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Proses yang paling sedikit mempunyai resident set, atau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Alasannya karena proses tersebut masih banyak membutuhkan usaha untuk melengkapi resident set-nya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Proses paling besar, atau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Alsannya karena akan dihasilkan banyak frame bebas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Proses yang masih memerlukan banyak waktu untuk dapat selesai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8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Referensi: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1431925" indent="-1431925">
              <a:buNone/>
              <a:tabLst>
                <a:tab pos="1431925" algn="l"/>
              </a:tabLst>
            </a:pPr>
            <a:r>
              <a:rPr lang="en-US"/>
              <a:t>[STA09]	Stallings, William. 2009. </a:t>
            </a:r>
            <a:r>
              <a:rPr lang="en-US" i="1"/>
              <a:t>Operating System: Internal and Design Principles</a:t>
            </a:r>
            <a:r>
              <a:rPr lang="en-US"/>
              <a:t>. 6</a:t>
            </a:r>
            <a:r>
              <a:rPr lang="en-US" baseline="30000"/>
              <a:t>th</a:t>
            </a:r>
            <a:r>
              <a:rPr lang="en-US"/>
              <a:t> edition. Prentice Hall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/>
              <a:t>Prinsip </a:t>
            </a:r>
            <a:r>
              <a:rPr lang="en-US" sz="3200" i="1"/>
              <a:t>Locality</a:t>
            </a:r>
            <a:r>
              <a:rPr lang="en-US" sz="3200"/>
              <a:t> </a:t>
            </a:r>
            <a:r>
              <a:rPr lang="en-US" sz="2400"/>
              <a:t>(2)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Contoh karakteristik paging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100FB879-7292-4D75-83A6-0362186470AD}" type="slidenum">
              <a:rPr lang="en-GB" sz="2000" b="1"/>
              <a:pPr>
                <a:defRPr/>
              </a:pPr>
              <a:t>8</a:t>
            </a:fld>
            <a:endParaRPr lang="en-GB" b="1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734713" y="665685"/>
            <a:ext cx="6806278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8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272add4cd4be226dedb28834555d695ca7b5a7"/>
</p:tagLst>
</file>

<file path=ppt/theme/theme1.xml><?xml version="1.0" encoding="utf-8"?>
<a:theme xmlns:a="http://schemas.openxmlformats.org/drawingml/2006/main" name="TelkomUnivers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komUniversity" id="{B0C01967-743F-44DE-8918-B7D6B05BC48E}" vid="{88DC629E-AC06-4655-BFE8-64A3A653F3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TelkomUniversity</Template>
  <TotalTime>171</TotalTime>
  <Words>5365</Words>
  <Application>Microsoft Office PowerPoint</Application>
  <PresentationFormat>Widescreen</PresentationFormat>
  <Paragraphs>689</Paragraphs>
  <Slides>83</Slides>
  <Notes>2</Notes>
  <HiddenSlides>0</HiddenSlides>
  <MMClips>39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1" baseType="lpstr">
      <vt:lpstr>Arial</vt:lpstr>
      <vt:lpstr>Calibri</vt:lpstr>
      <vt:lpstr>Symbol</vt:lpstr>
      <vt:lpstr>Tahoma</vt:lpstr>
      <vt:lpstr>Trebuchet MS</vt:lpstr>
      <vt:lpstr>Wingdings</vt:lpstr>
      <vt:lpstr>TelkomUniversity</vt:lpstr>
      <vt:lpstr>Equation</vt:lpstr>
      <vt:lpstr>Virtual Memori</vt:lpstr>
      <vt:lpstr>Pokok Bahasan: (1)</vt:lpstr>
      <vt:lpstr>Pokok Bahasan: (2)</vt:lpstr>
      <vt:lpstr>Pendahuluan (1)</vt:lpstr>
      <vt:lpstr>Pendahuluan (2)</vt:lpstr>
      <vt:lpstr>Pendahuluan (3)</vt:lpstr>
      <vt:lpstr>Pendahuluan (4)</vt:lpstr>
      <vt:lpstr>Prinsip Locality (1)</vt:lpstr>
      <vt:lpstr>Prinsip Locality (2)</vt:lpstr>
      <vt:lpstr>Prinsip Locality (3)</vt:lpstr>
      <vt:lpstr>Paging (1)</vt:lpstr>
      <vt:lpstr>Paging (2)</vt:lpstr>
      <vt:lpstr>Paging (3)</vt:lpstr>
      <vt:lpstr>Page Table Structure - PTS (1)</vt:lpstr>
      <vt:lpstr>Page Table Structure - PTS (2)</vt:lpstr>
      <vt:lpstr>Page Table Structure - PTS (3)</vt:lpstr>
      <vt:lpstr>PTS Dua Level - 32 bit (1)</vt:lpstr>
      <vt:lpstr>PTS Dua Level - 32 bit (2)</vt:lpstr>
      <vt:lpstr>Inverted Page Table – IPT</vt:lpstr>
      <vt:lpstr>Fungsi Hash</vt:lpstr>
      <vt:lpstr>Linear Hashing (1)</vt:lpstr>
      <vt:lpstr>Linear Hashing (2)</vt:lpstr>
      <vt:lpstr>Linear Hashing (3)</vt:lpstr>
      <vt:lpstr>Overflow with Chaining  Hashing (1)</vt:lpstr>
      <vt:lpstr>Overflow with Chaining  Hashing (2)</vt:lpstr>
      <vt:lpstr>Overflow with Chaining  Hashing (3)</vt:lpstr>
      <vt:lpstr>Struktur Tabel IPT (1)</vt:lpstr>
      <vt:lpstr>Struktur Tabel IPT (2)</vt:lpstr>
      <vt:lpstr>Translation Lookaside Buffer (TLB)</vt:lpstr>
      <vt:lpstr>Bagaimana Prosedur pencarian page# pada TLB ? (1)</vt:lpstr>
      <vt:lpstr>Bagaimana Prosedur pencarian page# pada TLB ? (2)</vt:lpstr>
      <vt:lpstr>Flowchart paging dan TLB:</vt:lpstr>
      <vt:lpstr>Apa saja metode mapping page# ke dalam tabel page ?</vt:lpstr>
      <vt:lpstr>Bagaimana hubungan antara TLB dengan Cache memory ? (1)</vt:lpstr>
      <vt:lpstr>Bagaimana hubungan antara TLB dengan Cache memory ? (2)</vt:lpstr>
      <vt:lpstr>Ukuran Page</vt:lpstr>
      <vt:lpstr>Pengaruh Ukuran Page terhadap  Page Fault Rate</vt:lpstr>
      <vt:lpstr>Pengaruh Alokasi Frame  terhadap Page Fault Rate</vt:lpstr>
      <vt:lpstr>Contoh Ukuran Page beberapa Arsitektur Komputer</vt:lpstr>
      <vt:lpstr>Mengapa Ukuran Page berubah-ubah ?</vt:lpstr>
      <vt:lpstr>Apa pengaruh Locality yang semakin kecil terhadap TLB ?</vt:lpstr>
      <vt:lpstr>Segmentasi (1)</vt:lpstr>
      <vt:lpstr>Segmentasi (2)</vt:lpstr>
      <vt:lpstr>Prosedur pada Segmentasi (1)</vt:lpstr>
      <vt:lpstr>Prosedur pada Segmentasi (2)</vt:lpstr>
      <vt:lpstr>Kombinasi antara Paging dan Segmentasi (1)</vt:lpstr>
      <vt:lpstr>Kombinasi antara Paging dan Segmentasi (2)</vt:lpstr>
      <vt:lpstr>Prosedur pada Kombinasi Segmentasi dan Paging (1)</vt:lpstr>
      <vt:lpstr>Prosedur pada Kombinasi Segmentasi dan Paging (2)</vt:lpstr>
      <vt:lpstr>Proteksi dan Sharing (1)</vt:lpstr>
      <vt:lpstr>Proteksi dan Sharing (2)</vt:lpstr>
      <vt:lpstr>Proteksi dan Sharing model Ring </vt:lpstr>
      <vt:lpstr>Fetch Policy</vt:lpstr>
      <vt:lpstr>Placement Policy</vt:lpstr>
      <vt:lpstr>Replacement Policy (1)</vt:lpstr>
      <vt:lpstr>Replacement Policy (2)</vt:lpstr>
      <vt:lpstr>Replacement Policy (3)</vt:lpstr>
      <vt:lpstr>Algoritma Optimal</vt:lpstr>
      <vt:lpstr>Algoritma Least Recently Used (LRU)</vt:lpstr>
      <vt:lpstr>Algoritma First-in first-out (FIFO)</vt:lpstr>
      <vt:lpstr>Clock Policy 1 bit</vt:lpstr>
      <vt:lpstr>Prosedur Clock Policy 1 bit</vt:lpstr>
      <vt:lpstr>Contoh Clock Policy 1 bit</vt:lpstr>
      <vt:lpstr>Perbandingan Algoritma Replacement (1)</vt:lpstr>
      <vt:lpstr>Perbandingan Algoritma Replacement (2)</vt:lpstr>
      <vt:lpstr>Clock Policy 2 bit</vt:lpstr>
      <vt:lpstr>Prosedur Clock Policy 2 bit</vt:lpstr>
      <vt:lpstr>Contoh Clock Policy 2 bit</vt:lpstr>
      <vt:lpstr>Page Buffering</vt:lpstr>
      <vt:lpstr>Resident Set Management</vt:lpstr>
      <vt:lpstr>Jumlah Page Tetap, Area Lokal</vt:lpstr>
      <vt:lpstr>Jumlah Page Variabel, Area Lokal (1)</vt:lpstr>
      <vt:lpstr>Jumlah Page Variabel, Area Lokal (2)</vt:lpstr>
      <vt:lpstr>Jumlah Page Variabel, Area Global (1)</vt:lpstr>
      <vt:lpstr>Jumlah Page Variabel, Area Global (2)</vt:lpstr>
      <vt:lpstr>Cleaning Policy (1)</vt:lpstr>
      <vt:lpstr>Cleaning Policy (2)</vt:lpstr>
      <vt:lpstr>Cleaning Policy (3)</vt:lpstr>
      <vt:lpstr>Load Control</vt:lpstr>
      <vt:lpstr>Derajat Multiprogramming</vt:lpstr>
      <vt:lpstr>Penundaan Proses (Suspension) (1)</vt:lpstr>
      <vt:lpstr>Penundaan Proses (Suspension) (2)</vt:lpstr>
      <vt:lpstr>Referensi: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aer</dc:creator>
  <cp:lastModifiedBy>aer</cp:lastModifiedBy>
  <cp:revision>74</cp:revision>
  <dcterms:created xsi:type="dcterms:W3CDTF">2014-10-21T02:52:12Z</dcterms:created>
  <dcterms:modified xsi:type="dcterms:W3CDTF">2014-10-30T07:59:56Z</dcterms:modified>
</cp:coreProperties>
</file>