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905" r:id="rId1"/>
  </p:sldMasterIdLst>
  <p:notesMasterIdLst>
    <p:notesMasterId r:id="rId83"/>
  </p:notesMasterIdLst>
  <p:sldIdLst>
    <p:sldId id="258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397" r:id="rId52"/>
    <p:sldId id="398" r:id="rId53"/>
    <p:sldId id="399" r:id="rId54"/>
    <p:sldId id="400" r:id="rId55"/>
    <p:sldId id="401" r:id="rId56"/>
    <p:sldId id="402" r:id="rId57"/>
    <p:sldId id="403" r:id="rId58"/>
    <p:sldId id="404" r:id="rId59"/>
    <p:sldId id="405" r:id="rId60"/>
    <p:sldId id="406" r:id="rId61"/>
    <p:sldId id="407" r:id="rId62"/>
    <p:sldId id="408" r:id="rId63"/>
    <p:sldId id="409" r:id="rId64"/>
    <p:sldId id="410" r:id="rId65"/>
    <p:sldId id="411" r:id="rId66"/>
    <p:sldId id="412" r:id="rId67"/>
    <p:sldId id="413" r:id="rId68"/>
    <p:sldId id="414" r:id="rId69"/>
    <p:sldId id="415" r:id="rId70"/>
    <p:sldId id="416" r:id="rId71"/>
    <p:sldId id="417" r:id="rId72"/>
    <p:sldId id="418" r:id="rId73"/>
    <p:sldId id="419" r:id="rId74"/>
    <p:sldId id="420" r:id="rId75"/>
    <p:sldId id="421" r:id="rId76"/>
    <p:sldId id="422" r:id="rId77"/>
    <p:sldId id="423" r:id="rId78"/>
    <p:sldId id="424" r:id="rId79"/>
    <p:sldId id="425" r:id="rId80"/>
    <p:sldId id="426" r:id="rId81"/>
    <p:sldId id="347" r:id="rId82"/>
  </p:sldIdLst>
  <p:sldSz cx="12192000" cy="6858000"/>
  <p:notesSz cx="6858000" cy="9144000"/>
  <p:custDataLst>
    <p:tags r:id="rId8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D30"/>
    <a:srgbClr val="ED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gs" Target="tags/tag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DD072-12C8-4A59-8129-05EB68CF5E0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DF07B-BFAB-4888-BCCF-15514F0A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DF07B-BFAB-4888-BCCF-15514F0AC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DF07B-BFAB-4888-BCCF-15514F0AC3DC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9312"/>
            <a:ext cx="9144000" cy="1621987"/>
          </a:xfrm>
        </p:spPr>
        <p:txBody>
          <a:bodyPr anchor="b">
            <a:normAutofit/>
          </a:bodyPr>
          <a:lstStyle>
            <a:lvl1pPr algn="ctr">
              <a:defRPr sz="4400" b="1" baseline="0">
                <a:solidFill>
                  <a:srgbClr val="ED32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4517"/>
            <a:ext cx="9144000" cy="428283"/>
          </a:xfrm>
        </p:spPr>
        <p:txBody>
          <a:bodyPr>
            <a:normAutofit/>
          </a:bodyPr>
          <a:lstStyle>
            <a:lvl1pPr marL="0" indent="0" algn="ctr">
              <a:buNone/>
              <a:defRPr sz="2500" b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8578" y="6356350"/>
            <a:ext cx="2990558" cy="365125"/>
          </a:xfrm>
          <a:prstGeom prst="rect">
            <a:avLst/>
          </a:prstGeom>
        </p:spPr>
        <p:txBody>
          <a:bodyPr/>
          <a:lstStyle>
            <a:lvl1pPr>
              <a:defRPr sz="1400" b="1" i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06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9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725780"/>
            <a:ext cx="10515600" cy="1085777"/>
          </a:xfrm>
          <a:solidFill>
            <a:schemeClr val="bg1"/>
          </a:solidFill>
        </p:spPr>
        <p:txBody>
          <a:bodyPr/>
          <a:lstStyle>
            <a:lvl1pPr>
              <a:defRPr u="none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2400" y="381000"/>
            <a:ext cx="103632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</a:t>
            </a:r>
            <a:r>
              <a:rPr lang="id-ID"/>
              <a:t>0201</a:t>
            </a:r>
            <a:r>
              <a:rPr lang="en-US"/>
              <a:t>200</a:t>
            </a:r>
            <a:r>
              <a:rPr lang="id-ID"/>
              <a:t>8</a:t>
            </a:r>
            <a:r>
              <a:rPr lang="en-US"/>
              <a:t>  </a:t>
            </a:r>
            <a:r>
              <a:rPr lang="en-US" i="0"/>
              <a:t>#</a:t>
            </a:r>
            <a:fld id="{F6C5DCEE-C603-41D5-AE33-CC47B3B94313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4260946822"/>
      </p:ext>
    </p:extLst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524000"/>
            <a:ext cx="508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524000"/>
            <a:ext cx="508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</a:t>
            </a:r>
            <a:r>
              <a:rPr lang="id-ID"/>
              <a:t>0201</a:t>
            </a:r>
            <a:r>
              <a:rPr lang="en-US"/>
              <a:t>200</a:t>
            </a:r>
            <a:r>
              <a:rPr lang="id-ID"/>
              <a:t>8</a:t>
            </a:r>
            <a:r>
              <a:rPr lang="en-US"/>
              <a:t>  </a:t>
            </a:r>
            <a:r>
              <a:rPr lang="en-US" i="0"/>
              <a:t>#</a:t>
            </a:r>
            <a:fld id="{A573D751-C61C-46B2-B418-14E0BDDAE170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2028427263"/>
      </p:ext>
    </p:extLst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5780"/>
            <a:ext cx="10515600" cy="1085777"/>
          </a:xfrm>
          <a:solidFill>
            <a:schemeClr val="bg1"/>
          </a:solidFill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7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97644"/>
            <a:ext cx="10515600" cy="1085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7464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3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5657"/>
            <a:ext cx="10515600" cy="1325563"/>
          </a:xfrm>
        </p:spPr>
        <p:txBody>
          <a:bodyPr/>
          <a:lstStyle>
            <a:lvl1pPr>
              <a:defRPr b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9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5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8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6533" y="6440756"/>
            <a:ext cx="2743200" cy="365125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6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8" y="463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6189" y="64506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868" r:id="rId11"/>
    <p:sldLayoutId id="2147483916" r:id="rId12"/>
    <p:sldLayoutId id="21474839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1.wmf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</a:t>
            </a:r>
            <a:r>
              <a:rPr lang="id-ID" dirty="0" err="1" smtClean="0"/>
              <a:t>File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/>
              <a:t>1</a:t>
            </a:r>
            <a:r>
              <a:rPr lang="id-ID" dirty="0" smtClean="0"/>
              <a:t>8</a:t>
            </a:r>
            <a:r>
              <a:rPr lang="en-US" dirty="0" smtClean="0"/>
              <a:t> &amp; </a:t>
            </a:r>
            <a:r>
              <a:rPr lang="id-ID" dirty="0" smtClean="0"/>
              <a:t>19</a:t>
            </a:r>
            <a:endParaRPr lang="en-US" dirty="0" smtClean="0"/>
          </a:p>
          <a:p>
            <a:endParaRPr lang="en-US" dirty="0">
              <a:solidFill>
                <a:srgbClr val="B22D3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524000" y="4622800"/>
            <a:ext cx="9144000" cy="4282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B22D30"/>
                </a:solidFill>
              </a:rPr>
              <a:t>Sistem</a:t>
            </a:r>
            <a:r>
              <a:rPr lang="en-US" dirty="0" smtClean="0">
                <a:solidFill>
                  <a:srgbClr val="B22D30"/>
                </a:solidFill>
              </a:rPr>
              <a:t> </a:t>
            </a:r>
            <a:r>
              <a:rPr lang="en-US" dirty="0" err="1" smtClean="0">
                <a:solidFill>
                  <a:srgbClr val="B22D30"/>
                </a:solidFill>
              </a:rPr>
              <a:t>Operasi</a:t>
            </a:r>
            <a:r>
              <a:rPr lang="en-US" dirty="0" smtClean="0">
                <a:solidFill>
                  <a:srgbClr val="B22D30"/>
                </a:solidFill>
              </a:rPr>
              <a:t> (CSG3E3)</a:t>
            </a:r>
          </a:p>
          <a:p>
            <a:endParaRPr lang="en-US" dirty="0">
              <a:solidFill>
                <a:srgbClr val="B22D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Operasi pada Record </a:t>
            </a:r>
            <a:r>
              <a:rPr lang="en-US" sz="2800"/>
              <a:t>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Retrieve_Previous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Kebalikan dari retrieve_next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Insert_One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Menyisipkan sebuah record pada sebuah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Pada sistem tertentu ukuran record yang disisipkan harus sesuai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Delete_One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Menghapus sebuah record dari suatu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Diperlukan peng-update-an struktur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Operasi pada Record </a:t>
            </a:r>
            <a:r>
              <a:rPr lang="en-US" sz="2800"/>
              <a:t>(3)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Update_One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Mengambil sebuah record untuk diupdate satu atau beberapa filed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Terjadi kesulitan jika ukuran record berubah sesudah dilakukan peng-update-an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Retrieve_Few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Pengambilan beberapa field sekaligus yang sesuai dengan kriteria tertentu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Sistem Manajemen File </a:t>
            </a:r>
            <a:r>
              <a:rPr lang="en-US" sz="2800"/>
              <a:t>(1)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file </a:t>
            </a:r>
            <a:r>
              <a:rPr lang="en-US" dirty="0" err="1"/>
              <a:t>itu</a:t>
            </a:r>
            <a:r>
              <a:rPr lang="en-US" dirty="0"/>
              <a:t> ?</a:t>
            </a:r>
          </a:p>
          <a:p>
            <a:pPr lvl="1" eaLnBrk="1" hangingPunct="1"/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software </a:t>
            </a:r>
            <a:r>
              <a:rPr lang="en-US" sz="2800" dirty="0" err="1">
                <a:solidFill>
                  <a:srgbClr val="FF0000"/>
                </a:solidFill>
              </a:rPr>
              <a:t>sistem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yang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user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file</a:t>
            </a:r>
          </a:p>
          <a:p>
            <a:pPr lvl="1" eaLnBrk="1" hangingPunct="1"/>
            <a:r>
              <a:rPr lang="en-US" sz="2800" dirty="0"/>
              <a:t>Programmer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software </a:t>
            </a:r>
            <a:r>
              <a:rPr lang="en-US" sz="2800" dirty="0" err="1"/>
              <a:t>manajemen</a:t>
            </a:r>
            <a:r>
              <a:rPr lang="en-US" sz="2800" dirty="0"/>
              <a:t> file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disediakan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4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Sistem Manajemen File </a:t>
            </a:r>
            <a:r>
              <a:rPr lang="en-US" sz="2800"/>
              <a:t>(2)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Apa sajakah </a:t>
            </a:r>
            <a:r>
              <a:rPr lang="en-US">
                <a:solidFill>
                  <a:schemeClr val="tx2"/>
                </a:solidFill>
              </a:rPr>
              <a:t>tugas</a:t>
            </a:r>
            <a:r>
              <a:rPr lang="en-US"/>
              <a:t> sistem manajemen file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memenuhi kebutuhan manajemen data dan kebutuhan user dalam hal </a:t>
            </a:r>
            <a:r>
              <a:rPr lang="en-US" sz="2200">
                <a:solidFill>
                  <a:srgbClr val="FF0000"/>
                </a:solidFill>
              </a:rPr>
              <a:t>penyimpanan data </a:t>
            </a:r>
            <a:r>
              <a:rPr lang="en-US" sz="2200"/>
              <a:t>dan melakukan </a:t>
            </a:r>
            <a:r>
              <a:rPr lang="en-US" sz="2200">
                <a:solidFill>
                  <a:srgbClr val="FF0000"/>
                </a:solidFill>
              </a:rPr>
              <a:t>operasi terhadap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menjamin data di dalam file </a:t>
            </a:r>
            <a:r>
              <a:rPr lang="en-US" sz="2200">
                <a:solidFill>
                  <a:srgbClr val="FF0000"/>
                </a:solidFill>
              </a:rPr>
              <a:t>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</a:t>
            </a:r>
            <a:r>
              <a:rPr lang="en-US" sz="2200">
                <a:solidFill>
                  <a:srgbClr val="FF0000"/>
                </a:solidFill>
              </a:rPr>
              <a:t>mengoptimalkan performansi </a:t>
            </a:r>
            <a:r>
              <a:rPr lang="en-US" sz="2200"/>
              <a:t>dari sisi sistem </a:t>
            </a:r>
            <a:r>
              <a:rPr lang="en-US" sz="2200" i="1"/>
              <a:t>(throughput)</a:t>
            </a:r>
            <a:r>
              <a:rPr lang="en-US" sz="2200"/>
              <a:t> dan dari sisi user </a:t>
            </a:r>
            <a:r>
              <a:rPr lang="en-US" sz="2200" i="1"/>
              <a:t>(response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memberikan </a:t>
            </a:r>
            <a:r>
              <a:rPr lang="en-US" sz="2200">
                <a:solidFill>
                  <a:srgbClr val="FF0000"/>
                </a:solidFill>
              </a:rPr>
              <a:t>dukungan I/O </a:t>
            </a:r>
            <a:r>
              <a:rPr lang="en-US" sz="2200"/>
              <a:t>terhadap berbagai macam </a:t>
            </a:r>
            <a:r>
              <a:rPr lang="en-US" sz="2200" i="1"/>
              <a:t>device</a:t>
            </a:r>
            <a:r>
              <a:rPr lang="en-US" sz="2200"/>
              <a:t> penyimpan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meminimalkan atau menghilangkan kemungkinan terjadinya </a:t>
            </a:r>
            <a:r>
              <a:rPr lang="en-US" sz="2200">
                <a:solidFill>
                  <a:srgbClr val="FF0000"/>
                </a:solidFill>
              </a:rPr>
              <a:t>data hilang atau rusak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memberikan </a:t>
            </a:r>
            <a:r>
              <a:rPr lang="en-US" sz="2200">
                <a:solidFill>
                  <a:srgbClr val="FF0000"/>
                </a:solidFill>
              </a:rPr>
              <a:t>routine antarmuka I/O </a:t>
            </a:r>
            <a:r>
              <a:rPr lang="en-US" sz="2200"/>
              <a:t>yang </a:t>
            </a:r>
            <a:r>
              <a:rPr lang="en-US" sz="2200">
                <a:solidFill>
                  <a:srgbClr val="FF0000"/>
                </a:solidFill>
              </a:rPr>
              <a:t>standar</a:t>
            </a:r>
            <a:r>
              <a:rPr lang="en-US" sz="2200"/>
              <a:t> bagi proses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Untuk memberikan dukungan I/O bagi </a:t>
            </a:r>
            <a:r>
              <a:rPr lang="en-US" sz="2200">
                <a:solidFill>
                  <a:srgbClr val="FF0000"/>
                </a:solidFill>
              </a:rPr>
              <a:t>banyak user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Sistem Manajemen File </a:t>
            </a:r>
            <a:r>
              <a:rPr lang="en-US" sz="2800"/>
              <a:t>(3)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/>
              <a:t>Apa saja kebutuhan minimal sistem interaktif yang harus dipenuhi oleh sistem manajemen file 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harus dapat membuat, menghapus, membaca, menulis, dan mengubah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dimungkinkan untuk mengakses </a:t>
            </a:r>
            <a:r>
              <a:rPr lang="en-US" sz="2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user lain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dapat menentukan </a:t>
            </a:r>
            <a:r>
              <a:rPr lang="en-US" sz="2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akses </a:t>
            </a:r>
            <a:r>
              <a:rPr lang="en-US" sz="2200"/>
              <a:t>bagi user lain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dapat menyusun ulang </a:t>
            </a:r>
            <a:r>
              <a:rPr lang="en-US" sz="2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file </a:t>
            </a:r>
            <a:r>
              <a:rPr lang="en-US" sz="2200"/>
              <a:t>sesuai dengan kebutuhan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dapat </a:t>
            </a:r>
            <a:r>
              <a:rPr lang="en-US" sz="2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memindahkan</a:t>
            </a:r>
            <a:r>
              <a:rPr lang="en-US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/>
              <a:t>data antar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dapat melakukan </a:t>
            </a:r>
            <a:r>
              <a:rPr lang="en-US" sz="2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up </a:t>
            </a:r>
            <a:r>
              <a:rPr lang="en-US" sz="2200"/>
              <a:t>dan memperbaiki file user jika terjadi kerusakan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/>
              <a:t>Setiap user dapat </a:t>
            </a:r>
            <a:r>
              <a:rPr lang="en-US" sz="2200">
                <a:solidFill>
                  <a:srgbClr val="FF0000"/>
                </a:solidFill>
              </a:rPr>
              <a:t>mengakses file user </a:t>
            </a:r>
            <a:r>
              <a:rPr lang="en-US" sz="2200"/>
              <a:t>berdasarkan nama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1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5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Arsitektur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Sistem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File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(1)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25908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CC3300"/>
                </a:solidFill>
                <a:latin typeface="Tahoma" pitchFamily="34" charset="0"/>
              </a:rPr>
              <a:t>Arsitektur software sistem file:</a:t>
            </a:r>
          </a:p>
        </p:txBody>
      </p:sp>
      <p:grpSp>
        <p:nvGrpSpPr>
          <p:cNvPr id="34821" name="Group 12"/>
          <p:cNvGrpSpPr>
            <a:grpSpLocks/>
          </p:cNvGrpSpPr>
          <p:nvPr/>
        </p:nvGrpSpPr>
        <p:grpSpPr bwMode="auto">
          <a:xfrm>
            <a:off x="2819400" y="2271714"/>
            <a:ext cx="7696200" cy="3519487"/>
            <a:chOff x="816" y="1431"/>
            <a:chExt cx="4848" cy="2217"/>
          </a:xfrm>
        </p:grpSpPr>
        <p:pic>
          <p:nvPicPr>
            <p:cNvPr id="34822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6" y="1431"/>
              <a:ext cx="4128" cy="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AutoShape 10"/>
            <p:cNvSpPr>
              <a:spLocks/>
            </p:cNvSpPr>
            <p:nvPr/>
          </p:nvSpPr>
          <p:spPr bwMode="auto">
            <a:xfrm>
              <a:off x="4944" y="2784"/>
              <a:ext cx="96" cy="768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Text Box 11"/>
            <p:cNvSpPr txBox="1">
              <a:spLocks noChangeArrowheads="1"/>
            </p:cNvSpPr>
            <p:nvPr/>
          </p:nvSpPr>
          <p:spPr bwMode="auto">
            <a:xfrm>
              <a:off x="5040" y="2830"/>
              <a:ext cx="624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bagian dari sistem operasi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Device driver:</a:t>
            </a:r>
          </a:p>
          <a:p>
            <a:pPr lvl="1" eaLnBrk="1" hangingPunct="1"/>
            <a:r>
              <a:rPr lang="en-US" dirty="0" err="1"/>
              <a:t>Merupakan</a:t>
            </a:r>
            <a:r>
              <a:rPr lang="en-US" dirty="0"/>
              <a:t> level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software </a:t>
            </a:r>
            <a:r>
              <a:rPr lang="en-US" dirty="0" err="1"/>
              <a:t>sistem</a:t>
            </a:r>
            <a:r>
              <a:rPr lang="en-US" dirty="0"/>
              <a:t> file</a:t>
            </a:r>
          </a:p>
          <a:p>
            <a:pPr lvl="1" eaLnBrk="1" hangingPunct="1"/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peripheral device</a:t>
            </a:r>
          </a:p>
          <a:p>
            <a:pPr lvl="1" eaLnBrk="1" hangingPunct="1"/>
            <a:r>
              <a:rPr lang="en-US" dirty="0" err="1"/>
              <a:t>Tugas</a:t>
            </a:r>
            <a:r>
              <a:rPr lang="en-US" dirty="0"/>
              <a:t> device driver:</a:t>
            </a:r>
          </a:p>
          <a:p>
            <a:pPr lvl="2" eaLnBrk="1" hangingPunct="1"/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I/O </a:t>
            </a:r>
            <a:r>
              <a:rPr lang="en-US" sz="2400" dirty="0" err="1"/>
              <a:t>pada</a:t>
            </a:r>
            <a:r>
              <a:rPr lang="en-US" sz="2400" dirty="0"/>
              <a:t> device</a:t>
            </a:r>
          </a:p>
          <a:p>
            <a:pPr lvl="2" eaLnBrk="1" hangingPunct="1"/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I/O</a:t>
            </a:r>
          </a:p>
          <a:p>
            <a:pPr lvl="1" eaLnBrk="1" hangingPunct="1"/>
            <a:r>
              <a:rPr lang="en-US" dirty="0" err="1"/>
              <a:t>Contoh</a:t>
            </a:r>
            <a:r>
              <a:rPr lang="en-US" dirty="0"/>
              <a:t> device: </a:t>
            </a:r>
            <a:r>
              <a:rPr lang="en-US" dirty="0" err="1"/>
              <a:t>harddisk</a:t>
            </a:r>
            <a:r>
              <a:rPr lang="en-US" dirty="0"/>
              <a:t>, tape drive, </a:t>
            </a:r>
            <a:r>
              <a:rPr lang="en-US" dirty="0" err="1"/>
              <a:t>dll</a:t>
            </a:r>
            <a:endParaRPr lang="en-US" dirty="0"/>
          </a:p>
          <a:p>
            <a:pPr lvl="1" eaLnBrk="1" hangingPunct="1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</p:txBody>
      </p:sp>
      <p:sp>
        <p:nvSpPr>
          <p:cNvPr id="697349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Arsitektur Sistem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/>
              <a:t>Sistem</a:t>
            </a:r>
            <a:r>
              <a:rPr lang="en-US" sz="2400" dirty="0"/>
              <a:t> file </a:t>
            </a:r>
            <a:r>
              <a:rPr lang="en-US" sz="2400" dirty="0" err="1"/>
              <a:t>dasar</a:t>
            </a:r>
            <a:r>
              <a:rPr lang="en-US" sz="2400" dirty="0"/>
              <a:t> (physical I/O):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file </a:t>
            </a:r>
            <a:r>
              <a:rPr lang="en-US" dirty="0" err="1"/>
              <a:t>dasar</a:t>
            </a:r>
            <a:r>
              <a:rPr lang="en-US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data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, yang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data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endParaRPr lang="en-US" sz="2400" dirty="0"/>
          </a:p>
          <a:p>
            <a:pPr lvl="3" eaLnBrk="1" hangingPunct="1">
              <a:lnSpc>
                <a:spcPct val="90000"/>
              </a:lnSpc>
            </a:pPr>
            <a:r>
              <a:rPr lang="en-US" sz="2400" dirty="0" err="1"/>
              <a:t>Penampungan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 (buffering) </a:t>
            </a:r>
            <a:r>
              <a:rPr lang="en-US" sz="2400" dirty="0" err="1"/>
              <a:t>blok</a:t>
            </a:r>
            <a:r>
              <a:rPr lang="en-US" sz="2400" dirty="0"/>
              <a:t> data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data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file yang </a:t>
            </a:r>
            <a:r>
              <a:rPr lang="en-US" dirty="0" err="1"/>
              <a:t>dipertukarkan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</p:txBody>
      </p:sp>
      <p:sp>
        <p:nvSpPr>
          <p:cNvPr id="698373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Arsitektur Sistem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4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Basic I/O supervisor: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Tugas</a:t>
            </a:r>
            <a:r>
              <a:rPr lang="en-US" dirty="0"/>
              <a:t> I/O supervisor: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inisiasi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terminasi</a:t>
            </a:r>
            <a:r>
              <a:rPr lang="en-US" sz="2400" dirty="0"/>
              <a:t> I/O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Memilih</a:t>
            </a:r>
            <a:r>
              <a:rPr lang="en-US" sz="2400" dirty="0"/>
              <a:t> device </a:t>
            </a:r>
            <a:r>
              <a:rPr lang="en-US" sz="2400" dirty="0" err="1"/>
              <a:t>dimana</a:t>
            </a:r>
            <a:r>
              <a:rPr lang="en-US" sz="2400" dirty="0"/>
              <a:t> I/O file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endParaRPr 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penjadualan</a:t>
            </a:r>
            <a:r>
              <a:rPr lang="en-US" sz="2400" dirty="0"/>
              <a:t> </a:t>
            </a:r>
            <a:r>
              <a:rPr lang="en-US" sz="2400" dirty="0" err="1"/>
              <a:t>pengaksesan</a:t>
            </a:r>
            <a:r>
              <a:rPr lang="en-US" sz="2400" dirty="0"/>
              <a:t> disk </a:t>
            </a:r>
            <a:r>
              <a:rPr lang="en-US" sz="2400" dirty="0" err="1"/>
              <a:t>atau</a:t>
            </a:r>
            <a:r>
              <a:rPr lang="en-US" sz="2400" dirty="0"/>
              <a:t> tape agar optimal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Menjaga</a:t>
            </a:r>
            <a:r>
              <a:rPr lang="en-US" dirty="0"/>
              <a:t> control structure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device I/O, </a:t>
            </a:r>
            <a:r>
              <a:rPr lang="en-US" dirty="0" err="1"/>
              <a:t>penjadualan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status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</p:txBody>
      </p:sp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Arsitektur Sistem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(4)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Logical I/O: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Mengijinkan user dan aplikasi untuk mengakses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Memberikan kapabilitas I/O record serbaguna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Menjaga data dasar dari file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Metode akses: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Merupakan bagian file sistem yang paling dekat dengan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Bertugas untuk memberikan antar muka standar antara aplikasi dan sistem file dengan device yang menyimpan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Jika metode akses berbeda berarti struktur file dan cara memproses data juga berbeda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Macam metode akses: pile, sekuensial, sekuensial </a:t>
            </a:r>
            <a:r>
              <a:rPr lang="id-ID" sz="2200"/>
              <a:t>b</a:t>
            </a:r>
            <a:r>
              <a:rPr lang="en-US" sz="2200"/>
              <a:t>erindeks, </a:t>
            </a:r>
            <a:r>
              <a:rPr lang="id-ID" sz="2200"/>
              <a:t>b</a:t>
            </a:r>
            <a:r>
              <a:rPr lang="en-US" sz="2200"/>
              <a:t>erindeks, dan hashed</a:t>
            </a:r>
          </a:p>
        </p:txBody>
      </p:sp>
      <p:sp>
        <p:nvSpPr>
          <p:cNvPr id="700421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Arsitektur Sistem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(5)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8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Pokok Bahasan:</a:t>
            </a:r>
            <a:r>
              <a:rPr lang="en-US" smtClean="0">
                <a:solidFill>
                  <a:srgbClr val="FF0066"/>
                </a:solidFill>
              </a:rPr>
              <a:t> </a:t>
            </a:r>
            <a:r>
              <a:rPr lang="en-US" sz="2400">
                <a:solidFill>
                  <a:srgbClr val="FF0066"/>
                </a:solidFill>
              </a:rPr>
              <a:t>(1)</a:t>
            </a:r>
          </a:p>
        </p:txBody>
      </p:sp>
      <p:sp>
        <p:nvSpPr>
          <p:cNvPr id="5447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/>
              <a:t>Konsep</a:t>
            </a:r>
            <a:r>
              <a:rPr lang="en-US" sz="24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Sistem</a:t>
            </a:r>
            <a:r>
              <a:rPr lang="en-US" sz="20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Struktur</a:t>
            </a:r>
            <a:r>
              <a:rPr lang="en-US" sz="2000" dirty="0"/>
              <a:t>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Arsitektur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File pile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File </a:t>
            </a:r>
            <a:r>
              <a:rPr lang="en-US" sz="2000" dirty="0" err="1"/>
              <a:t>sekuensial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File </a:t>
            </a:r>
            <a:r>
              <a:rPr lang="en-US" sz="2000" dirty="0" err="1"/>
              <a:t>sekuensial</a:t>
            </a:r>
            <a:r>
              <a:rPr lang="en-US" sz="2000" dirty="0"/>
              <a:t> </a:t>
            </a:r>
            <a:r>
              <a:rPr lang="en-US" sz="2000" dirty="0" err="1"/>
              <a:t>berindeks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File </a:t>
            </a:r>
            <a:r>
              <a:rPr lang="en-US" sz="2000" dirty="0" err="1"/>
              <a:t>berindeks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File hashed </a:t>
            </a:r>
            <a:r>
              <a:rPr lang="en-US" sz="2000" dirty="0" err="1"/>
              <a:t>atau</a:t>
            </a:r>
            <a:r>
              <a:rPr lang="en-US" sz="2000" dirty="0"/>
              <a:t> direct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Direktori</a:t>
            </a:r>
            <a:r>
              <a:rPr lang="en-US" sz="24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Isi </a:t>
            </a:r>
            <a:r>
              <a:rPr lang="en-US" sz="2000" dirty="0" err="1"/>
              <a:t>direktori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direktori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/>
              <a:t>direktori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Fungsi Manajemen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(1)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5908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CC3300"/>
                </a:solidFill>
                <a:latin typeface="Tahoma" pitchFamily="34" charset="0"/>
              </a:rPr>
              <a:t>Elemen manajemen file:</a:t>
            </a:r>
          </a:p>
        </p:txBody>
      </p:sp>
      <p:grpSp>
        <p:nvGrpSpPr>
          <p:cNvPr id="40965" name="Group 33"/>
          <p:cNvGrpSpPr>
            <a:grpSpLocks/>
          </p:cNvGrpSpPr>
          <p:nvPr/>
        </p:nvGrpSpPr>
        <p:grpSpPr bwMode="auto">
          <a:xfrm>
            <a:off x="2667000" y="2099184"/>
            <a:ext cx="6742471" cy="3726426"/>
            <a:chOff x="720" y="1248"/>
            <a:chExt cx="4848" cy="2928"/>
          </a:xfrm>
        </p:grpSpPr>
        <p:pic>
          <p:nvPicPr>
            <p:cNvPr id="4096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408"/>
              <a:ext cx="4848" cy="2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67" name="Oval 15"/>
            <p:cNvSpPr>
              <a:spLocks noChangeArrowheads="1"/>
            </p:cNvSpPr>
            <p:nvPr/>
          </p:nvSpPr>
          <p:spPr bwMode="auto">
            <a:xfrm>
              <a:off x="1632" y="1680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2</a:t>
              </a:r>
            </a:p>
          </p:txBody>
        </p:sp>
        <p:sp>
          <p:nvSpPr>
            <p:cNvPr id="40968" name="Oval 16"/>
            <p:cNvSpPr>
              <a:spLocks noChangeArrowheads="1"/>
            </p:cNvSpPr>
            <p:nvPr/>
          </p:nvSpPr>
          <p:spPr bwMode="auto">
            <a:xfrm>
              <a:off x="1056" y="2160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1</a:t>
              </a:r>
            </a:p>
          </p:txBody>
        </p:sp>
        <p:sp>
          <p:nvSpPr>
            <p:cNvPr id="40969" name="Oval 17"/>
            <p:cNvSpPr>
              <a:spLocks noChangeArrowheads="1"/>
            </p:cNvSpPr>
            <p:nvPr/>
          </p:nvSpPr>
          <p:spPr bwMode="auto">
            <a:xfrm>
              <a:off x="2064" y="1488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3</a:t>
              </a:r>
            </a:p>
          </p:txBody>
        </p:sp>
        <p:sp>
          <p:nvSpPr>
            <p:cNvPr id="40970" name="Oval 18"/>
            <p:cNvSpPr>
              <a:spLocks noChangeArrowheads="1"/>
            </p:cNvSpPr>
            <p:nvPr/>
          </p:nvSpPr>
          <p:spPr bwMode="auto">
            <a:xfrm>
              <a:off x="2592" y="1680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4</a:t>
              </a:r>
            </a:p>
          </p:txBody>
        </p:sp>
        <p:sp>
          <p:nvSpPr>
            <p:cNvPr id="40971" name="Oval 19"/>
            <p:cNvSpPr>
              <a:spLocks noChangeArrowheads="1"/>
            </p:cNvSpPr>
            <p:nvPr/>
          </p:nvSpPr>
          <p:spPr bwMode="auto">
            <a:xfrm>
              <a:off x="3072" y="1392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5</a:t>
              </a:r>
            </a:p>
          </p:txBody>
        </p:sp>
        <p:sp>
          <p:nvSpPr>
            <p:cNvPr id="40972" name="AutoShape 9"/>
            <p:cNvSpPr>
              <a:spLocks/>
            </p:cNvSpPr>
            <p:nvPr/>
          </p:nvSpPr>
          <p:spPr bwMode="auto">
            <a:xfrm rot="-5400000">
              <a:off x="1056" y="2016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AutoShape 10"/>
            <p:cNvSpPr>
              <a:spLocks/>
            </p:cNvSpPr>
            <p:nvPr/>
          </p:nvSpPr>
          <p:spPr bwMode="auto">
            <a:xfrm rot="-5400000">
              <a:off x="1632" y="1584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AutoShape 11"/>
            <p:cNvSpPr>
              <a:spLocks/>
            </p:cNvSpPr>
            <p:nvPr/>
          </p:nvSpPr>
          <p:spPr bwMode="auto">
            <a:xfrm rot="-5400000">
              <a:off x="2064" y="1440"/>
              <a:ext cx="96" cy="38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AutoShape 12"/>
            <p:cNvSpPr>
              <a:spLocks/>
            </p:cNvSpPr>
            <p:nvPr/>
          </p:nvSpPr>
          <p:spPr bwMode="auto">
            <a:xfrm rot="-5400000">
              <a:off x="2592" y="1584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AutoShape 14"/>
            <p:cNvSpPr>
              <a:spLocks/>
            </p:cNvSpPr>
            <p:nvPr/>
          </p:nvSpPr>
          <p:spPr bwMode="auto">
            <a:xfrm rot="-5400000">
              <a:off x="3072" y="1344"/>
              <a:ext cx="96" cy="38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Oval 22"/>
            <p:cNvSpPr>
              <a:spLocks noChangeArrowheads="1"/>
            </p:cNvSpPr>
            <p:nvPr/>
          </p:nvSpPr>
          <p:spPr bwMode="auto">
            <a:xfrm>
              <a:off x="3936" y="1248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6</a:t>
              </a:r>
            </a:p>
          </p:txBody>
        </p:sp>
        <p:sp>
          <p:nvSpPr>
            <p:cNvPr id="40978" name="AutoShape 23"/>
            <p:cNvSpPr>
              <a:spLocks/>
            </p:cNvSpPr>
            <p:nvPr/>
          </p:nvSpPr>
          <p:spPr bwMode="auto">
            <a:xfrm rot="-5400000">
              <a:off x="3936" y="1104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Oval 24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6</a:t>
              </a:r>
            </a:p>
          </p:txBody>
        </p:sp>
        <p:sp>
          <p:nvSpPr>
            <p:cNvPr id="40980" name="AutoShape 25"/>
            <p:cNvSpPr>
              <a:spLocks/>
            </p:cNvSpPr>
            <p:nvPr/>
          </p:nvSpPr>
          <p:spPr bwMode="auto">
            <a:xfrm rot="-5400000">
              <a:off x="4704" y="1104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Oval 26"/>
            <p:cNvSpPr>
              <a:spLocks noChangeArrowheads="1"/>
            </p:cNvSpPr>
            <p:nvPr/>
          </p:nvSpPr>
          <p:spPr bwMode="auto">
            <a:xfrm>
              <a:off x="3552" y="1872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7</a:t>
              </a:r>
            </a:p>
          </p:txBody>
        </p:sp>
        <p:sp>
          <p:nvSpPr>
            <p:cNvPr id="40982" name="AutoShape 27"/>
            <p:cNvSpPr>
              <a:spLocks/>
            </p:cNvSpPr>
            <p:nvPr/>
          </p:nvSpPr>
          <p:spPr bwMode="auto">
            <a:xfrm rot="-5400000">
              <a:off x="3528" y="1848"/>
              <a:ext cx="96" cy="336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4330" y="1776"/>
              <a:ext cx="8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8</a:t>
              </a:r>
            </a:p>
          </p:txBody>
        </p:sp>
        <p:sp>
          <p:nvSpPr>
            <p:cNvPr id="40984" name="AutoShape 29"/>
            <p:cNvSpPr>
              <a:spLocks/>
            </p:cNvSpPr>
            <p:nvPr/>
          </p:nvSpPr>
          <p:spPr bwMode="auto">
            <a:xfrm rot="-5400000">
              <a:off x="4344" y="1704"/>
              <a:ext cx="96" cy="432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Oval 31"/>
            <p:cNvSpPr>
              <a:spLocks noChangeArrowheads="1"/>
            </p:cNvSpPr>
            <p:nvPr/>
          </p:nvSpPr>
          <p:spPr bwMode="auto">
            <a:xfrm>
              <a:off x="5184" y="2208"/>
              <a:ext cx="88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9</a:t>
              </a:r>
            </a:p>
          </p:txBody>
        </p:sp>
        <p:sp>
          <p:nvSpPr>
            <p:cNvPr id="40986" name="AutoShape 32"/>
            <p:cNvSpPr>
              <a:spLocks/>
            </p:cNvSpPr>
            <p:nvPr/>
          </p:nvSpPr>
          <p:spPr bwMode="auto">
            <a:xfrm rot="-5400000">
              <a:off x="5160" y="2088"/>
              <a:ext cx="96" cy="528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F6C5DCEE-C603-41D5-AE33-CC47B3B94313}" type="slidenum">
              <a:rPr lang="en-GB" i="0" smtClean="0"/>
              <a:pPr>
                <a:defRPr/>
              </a:pPr>
              <a:t>19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61310693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Fungsi Manajemen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(2)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5908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CC3300"/>
                </a:solidFill>
                <a:latin typeface="Tahoma" pitchFamily="34" charset="0"/>
              </a:rPr>
              <a:t>Elemen manajemen file: (keterangan)</a:t>
            </a:r>
          </a:p>
          <a:p>
            <a:pPr marL="808038" lvl="1" indent="-357188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User dan aplikasi berinteraksi dengan sistem file dengan perintah-perintah untuk operasi file (create, delete, read, write, modify)</a:t>
            </a:r>
          </a:p>
          <a:p>
            <a:pPr marL="808038" lvl="1" indent="-357188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Operasi file dapat dilakukan bila direktori tempat file telah ditentukan dan </a:t>
            </a:r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akses kontrol </a:t>
            </a: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telah diperoleh</a:t>
            </a:r>
          </a:p>
          <a:p>
            <a:pPr marL="808038" lvl="1" indent="-357188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User atau aplikasi melihat file sebagai kumpulan dari record dengan struktur tertentu</a:t>
            </a:r>
          </a:p>
          <a:p>
            <a:pPr marL="808038" lvl="1" indent="-357188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Manipulasi file dapat dilakukan bila metode akses-nya sesuai dengan struktur file</a:t>
            </a:r>
          </a:p>
          <a:p>
            <a:pPr marL="808038" lvl="1" indent="-357188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Operasi user atau aplikasi adalah pada level record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F6C5DCEE-C603-41D5-AE33-CC47B3B94313}" type="slidenum">
              <a:rPr lang="en-GB" i="0" smtClean="0"/>
              <a:pPr>
                <a:defRPr/>
              </a:pPr>
              <a:t>20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413115016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Fungsi Manajemen File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(3)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25908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CC3300"/>
                </a:solidFill>
                <a:latin typeface="Tahoma" pitchFamily="34" charset="0"/>
              </a:rPr>
              <a:t>Elemen manajemen file: (keterangan)</a:t>
            </a:r>
          </a:p>
          <a:p>
            <a:pPr marL="808038" lvl="1" indent="-363538">
              <a:lnSpc>
                <a:spcPct val="90000"/>
              </a:lnSpc>
              <a:spcBef>
                <a:spcPct val="20000"/>
              </a:spcBef>
              <a:buFontTx/>
              <a:buAutoNum type="arabicPeriod" startAt="6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I/O memperlakukan file dalam bentuk block</a:t>
            </a:r>
          </a:p>
          <a:p>
            <a:pPr marL="808038" lvl="1" indent="-363538">
              <a:lnSpc>
                <a:spcPct val="90000"/>
              </a:lnSpc>
              <a:spcBef>
                <a:spcPct val="20000"/>
              </a:spcBef>
              <a:buFontTx/>
              <a:buAutoNum type="arabicPeriod" startAt="6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Sebelum file dikirim keluar terlebih dahulu record diubah menjadi block dan sebaliknya file dari memori sekunder dalam bentuk block diubah menjadi record</a:t>
            </a:r>
          </a:p>
          <a:p>
            <a:pPr marL="808038" lvl="1" indent="-363538">
              <a:lnSpc>
                <a:spcPct val="90000"/>
              </a:lnSpc>
              <a:spcBef>
                <a:spcPct val="20000"/>
              </a:spcBef>
              <a:buFontTx/>
              <a:buAutoNum type="arabicPeriod" startAt="6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Transfer block melalui I/O antara memori utama dan memori sekunder dilakukan dengan mempertimbangkan penjadualan disk dan alokasi file agar bisa optimal</a:t>
            </a:r>
          </a:p>
          <a:p>
            <a:pPr marL="808038" lvl="1" indent="-363538">
              <a:lnSpc>
                <a:spcPct val="90000"/>
              </a:lnSpc>
              <a:spcBef>
                <a:spcPct val="20000"/>
              </a:spcBef>
              <a:buFontTx/>
              <a:buAutoNum type="arabicPeriod" startAt="6"/>
            </a:pPr>
            <a:r>
              <a:rPr lang="en-US" sz="2400">
                <a:solidFill>
                  <a:srgbClr val="0F0591"/>
                </a:solidFill>
                <a:latin typeface="Tahoma" pitchFamily="34" charset="0"/>
              </a:rPr>
              <a:t>Block data dapat ditulis ke memori sekunder setelah informasi dari manajemen tempat penyimpanan bebas tentang block yang masih kosong telah diperoleh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F6C5DCEE-C603-41D5-AE33-CC47B3B94313}" type="slidenum">
              <a:rPr lang="en-GB" i="0" smtClean="0"/>
              <a:pPr>
                <a:defRPr/>
              </a:pPr>
              <a:t>21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132625674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Organisasi dan Akses File </a:t>
            </a:r>
            <a:r>
              <a:rPr lang="en-US" sz="2800"/>
              <a:t>(1)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file:</a:t>
            </a:r>
          </a:p>
          <a:p>
            <a:pPr lvl="1" eaLnBrk="1" hangingPunct="1"/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singkat</a:t>
            </a:r>
            <a:endParaRPr lang="en-US" dirty="0"/>
          </a:p>
          <a:p>
            <a:pPr lvl="2" eaLnBrk="1" hangingPunct="1"/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record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endParaRPr lang="en-US" sz="2400" dirty="0"/>
          </a:p>
          <a:p>
            <a:pPr lvl="2" eaLnBrk="1" hangingPunct="1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model batch (</a:t>
            </a:r>
            <a:r>
              <a:rPr lang="en-US" sz="2400" dirty="0" err="1"/>
              <a:t>setiap</a:t>
            </a:r>
            <a:r>
              <a:rPr lang="en-US" sz="2400" dirty="0"/>
              <a:t> kali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record)</a:t>
            </a:r>
          </a:p>
          <a:p>
            <a:pPr lvl="1" eaLnBrk="1" hangingPunct="1"/>
            <a:r>
              <a:rPr lang="en-US" dirty="0" err="1"/>
              <a:t>Mudah</a:t>
            </a:r>
            <a:r>
              <a:rPr lang="en-US" dirty="0"/>
              <a:t> di-update</a:t>
            </a:r>
          </a:p>
          <a:p>
            <a:pPr lvl="2" eaLnBrk="1" hangingPunct="1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file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CD-ROM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Organisasi dan Akses File </a:t>
            </a:r>
            <a:r>
              <a:rPr lang="en-US" sz="2800"/>
              <a:t>(2)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777777"/>
                </a:solidFill>
              </a:rPr>
              <a:t>Kriteria</a:t>
            </a:r>
            <a:r>
              <a:rPr lang="en-US" sz="2400" dirty="0">
                <a:solidFill>
                  <a:srgbClr val="777777"/>
                </a:solidFill>
              </a:rPr>
              <a:t> </a:t>
            </a:r>
            <a:r>
              <a:rPr lang="en-US" sz="2400" dirty="0" err="1">
                <a:solidFill>
                  <a:srgbClr val="777777"/>
                </a:solidFill>
              </a:rPr>
              <a:t>penting</a:t>
            </a:r>
            <a:r>
              <a:rPr lang="en-US" sz="2400" dirty="0">
                <a:solidFill>
                  <a:srgbClr val="777777"/>
                </a:solidFill>
              </a:rPr>
              <a:t> </a:t>
            </a:r>
            <a:r>
              <a:rPr lang="en-US" sz="2400" dirty="0" err="1">
                <a:solidFill>
                  <a:srgbClr val="777777"/>
                </a:solidFill>
              </a:rPr>
              <a:t>pada</a:t>
            </a:r>
            <a:r>
              <a:rPr lang="en-US" sz="2400" dirty="0">
                <a:solidFill>
                  <a:srgbClr val="777777"/>
                </a:solidFill>
              </a:rPr>
              <a:t> </a:t>
            </a:r>
            <a:r>
              <a:rPr lang="en-US" sz="2400" dirty="0" err="1">
                <a:solidFill>
                  <a:srgbClr val="777777"/>
                </a:solidFill>
              </a:rPr>
              <a:t>organisasi</a:t>
            </a:r>
            <a:r>
              <a:rPr lang="en-US" sz="2400" dirty="0">
                <a:solidFill>
                  <a:srgbClr val="777777"/>
                </a:solidFill>
              </a:rPr>
              <a:t> file: (</a:t>
            </a:r>
            <a:r>
              <a:rPr lang="en-US" sz="2400" dirty="0" err="1">
                <a:solidFill>
                  <a:srgbClr val="777777"/>
                </a:solidFill>
              </a:rPr>
              <a:t>lanjutan</a:t>
            </a:r>
            <a:r>
              <a:rPr lang="en-US" sz="2400" dirty="0">
                <a:solidFill>
                  <a:srgbClr val="777777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Media </a:t>
            </a:r>
            <a:r>
              <a:rPr lang="en-US" dirty="0" err="1"/>
              <a:t>penyimpan</a:t>
            </a:r>
            <a:r>
              <a:rPr lang="en-US" dirty="0"/>
              <a:t> data </a:t>
            </a:r>
            <a:r>
              <a:rPr lang="en-US" dirty="0" err="1"/>
              <a:t>murah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Berbanding</a:t>
            </a:r>
            <a:r>
              <a:rPr lang="en-US" sz="2400" dirty="0"/>
              <a:t> </a:t>
            </a:r>
            <a:r>
              <a:rPr lang="en-US" sz="2400" dirty="0" err="1"/>
              <a:t>terbalik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kehandalan</a:t>
            </a:r>
            <a:endParaRPr 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murah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kehandalannya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Perawatannya</a:t>
            </a:r>
            <a:r>
              <a:rPr lang="en-US" dirty="0"/>
              <a:t> </a:t>
            </a:r>
            <a:r>
              <a:rPr lang="en-US" dirty="0" err="1"/>
              <a:t>mudah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Handal</a:t>
            </a:r>
            <a:r>
              <a:rPr lang="en-US" dirty="0"/>
              <a:t> (Reliability)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Berbanding</a:t>
            </a:r>
            <a:r>
              <a:rPr lang="en-US" sz="2400" dirty="0"/>
              <a:t> </a:t>
            </a:r>
            <a:r>
              <a:rPr lang="en-US" sz="2400" dirty="0" err="1"/>
              <a:t>terbalik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endParaRPr 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handal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harganya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mahal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9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Organisasi dan Akses File </a:t>
            </a:r>
            <a:r>
              <a:rPr lang="en-US" sz="2800"/>
              <a:t>(3)</a:t>
            </a:r>
          </a:p>
        </p:txBody>
      </p:sp>
      <p:sp>
        <p:nvSpPr>
          <p:cNvPr id="7792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pengorganisasian</a:t>
            </a:r>
            <a:r>
              <a:rPr lang="en-US" sz="3200" dirty="0"/>
              <a:t> file (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akses</a:t>
            </a:r>
            <a:r>
              <a:rPr lang="en-US" sz="3200" dirty="0"/>
              <a:t>):</a:t>
            </a:r>
          </a:p>
          <a:p>
            <a:pPr lvl="1" eaLnBrk="1" hangingPunct="1"/>
            <a:r>
              <a:rPr lang="en-US" sz="3200" dirty="0"/>
              <a:t>File pile (</a:t>
            </a:r>
            <a:r>
              <a:rPr lang="en-US" sz="3200" dirty="0" err="1"/>
              <a:t>tumpukan</a:t>
            </a:r>
            <a:r>
              <a:rPr lang="en-US" sz="3200" dirty="0"/>
              <a:t>)</a:t>
            </a:r>
          </a:p>
          <a:p>
            <a:pPr lvl="1" eaLnBrk="1" hangingPunct="1"/>
            <a:r>
              <a:rPr lang="en-US" sz="3200" dirty="0"/>
              <a:t>File </a:t>
            </a:r>
            <a:r>
              <a:rPr lang="en-US" sz="3200" dirty="0" err="1"/>
              <a:t>sekuensial</a:t>
            </a:r>
            <a:endParaRPr lang="en-US" sz="3200" dirty="0"/>
          </a:p>
          <a:p>
            <a:pPr lvl="1" eaLnBrk="1" hangingPunct="1"/>
            <a:r>
              <a:rPr lang="en-US" sz="3200" dirty="0"/>
              <a:t>File </a:t>
            </a:r>
            <a:r>
              <a:rPr lang="en-US" sz="3200" dirty="0" err="1"/>
              <a:t>sekuensial</a:t>
            </a:r>
            <a:r>
              <a:rPr lang="en-US" sz="3200" dirty="0"/>
              <a:t> </a:t>
            </a:r>
            <a:r>
              <a:rPr lang="en-US" sz="3200" dirty="0" err="1"/>
              <a:t>berindeks</a:t>
            </a:r>
            <a:endParaRPr lang="en-US" sz="3200" dirty="0"/>
          </a:p>
          <a:p>
            <a:pPr lvl="1" eaLnBrk="1" hangingPunct="1"/>
            <a:r>
              <a:rPr lang="en-US" sz="3200" dirty="0"/>
              <a:t>File </a:t>
            </a:r>
            <a:r>
              <a:rPr lang="en-US" sz="3200" dirty="0" err="1"/>
              <a:t>berindeks</a:t>
            </a:r>
            <a:endParaRPr lang="en-US" sz="3200" dirty="0"/>
          </a:p>
          <a:p>
            <a:pPr lvl="1" eaLnBrk="1" hangingPunct="1"/>
            <a:r>
              <a:rPr lang="en-US" sz="3200" dirty="0"/>
              <a:t>File direct </a:t>
            </a:r>
            <a:r>
              <a:rPr lang="en-US" sz="3200" dirty="0" err="1"/>
              <a:t>atau</a:t>
            </a:r>
            <a:r>
              <a:rPr lang="en-US" sz="3200" dirty="0"/>
              <a:t> hashed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0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7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7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7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7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7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Pile </a:t>
            </a:r>
            <a:r>
              <a:rPr lang="en-US" sz="2800"/>
              <a:t>(1)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524000"/>
            <a:ext cx="441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Karakteristik: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Data disusun berdasarkan urutan kedatangan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Data dikumpulkan sampai banyak baru kemudian disimpan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Record dapat terdiri dari </a:t>
            </a:r>
            <a:r>
              <a:rPr lang="en-US" sz="2000">
                <a:solidFill>
                  <a:srgbClr val="FF0000"/>
                </a:solidFill>
              </a:rPr>
              <a:t>field-field yang berbeda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Antara field yang satu dengan field lainnya dipisahkan dengan pembatas (delimiter)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Tidak ada struktur tertentu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Pencarian data dilakukan dengan memeriksa record satu persatu hingga data yang diinginkan diperoleh</a:t>
            </a:r>
          </a:p>
        </p:txBody>
      </p:sp>
      <p:pic>
        <p:nvPicPr>
          <p:cNvPr id="70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8964" y="1600200"/>
            <a:ext cx="33670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7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Pile </a:t>
            </a:r>
            <a:r>
              <a:rPr lang="en-US" sz="2800"/>
              <a:t>(2)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err="1"/>
              <a:t>Kapan</a:t>
            </a:r>
            <a:r>
              <a:rPr lang="en-US" sz="2600" dirty="0"/>
              <a:t> </a:t>
            </a:r>
            <a:r>
              <a:rPr lang="en-US" sz="2600" dirty="0" err="1"/>
              <a:t>pencarian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00"/>
                </a:solidFill>
              </a:rPr>
              <a:t>seluruh</a:t>
            </a:r>
            <a:r>
              <a:rPr lang="en-US" sz="2600" dirty="0">
                <a:solidFill>
                  <a:srgbClr val="FF0000"/>
                </a:solidFill>
              </a:rPr>
              <a:t> record</a:t>
            </a:r>
            <a:r>
              <a:rPr lang="en-US" sz="2600" dirty="0"/>
              <a:t>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Jika</a:t>
            </a:r>
            <a:r>
              <a:rPr lang="en-US" sz="2200" dirty="0"/>
              <a:t> data yang </a:t>
            </a:r>
            <a:r>
              <a:rPr lang="en-US" sz="2200" dirty="0" err="1"/>
              <a:t>dicari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di record </a:t>
            </a:r>
            <a:r>
              <a:rPr lang="en-US" sz="2200" dirty="0" err="1"/>
              <a:t>terakhir</a:t>
            </a:r>
            <a:endParaRPr lang="en-US" sz="22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ingin</a:t>
            </a:r>
            <a:r>
              <a:rPr lang="en-US" sz="2200" dirty="0"/>
              <a:t> </a:t>
            </a:r>
            <a:r>
              <a:rPr lang="en-US" sz="2200" dirty="0" err="1"/>
              <a:t>diketahui</a:t>
            </a:r>
            <a:r>
              <a:rPr lang="en-US" sz="2200" dirty="0"/>
              <a:t> record m</a:t>
            </a:r>
            <a:r>
              <a:rPr lang="id-ID" sz="2200" dirty="0"/>
              <a:t>a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saja</a:t>
            </a:r>
            <a:r>
              <a:rPr lang="en-US" sz="2200" dirty="0"/>
              <a:t> yang </a:t>
            </a:r>
            <a:r>
              <a:rPr lang="en-US" sz="2200" dirty="0" err="1"/>
              <a:t>mengandung</a:t>
            </a:r>
            <a:r>
              <a:rPr lang="en-US" sz="2200" dirty="0"/>
              <a:t> data </a:t>
            </a:r>
            <a:r>
              <a:rPr lang="en-US" sz="2200" dirty="0" err="1"/>
              <a:t>tertentu</a:t>
            </a: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600" dirty="0" err="1"/>
              <a:t>Kapan</a:t>
            </a:r>
            <a:r>
              <a:rPr lang="en-US" sz="2600" dirty="0"/>
              <a:t> model file pile </a:t>
            </a:r>
            <a:r>
              <a:rPr lang="en-US" sz="2600" dirty="0" err="1"/>
              <a:t>digunakan</a:t>
            </a:r>
            <a:r>
              <a:rPr lang="en-US" sz="2600" dirty="0"/>
              <a:t>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Jika</a:t>
            </a:r>
            <a:r>
              <a:rPr lang="en-US" sz="2200" dirty="0"/>
              <a:t> data </a:t>
            </a:r>
            <a:r>
              <a:rPr lang="en-US" sz="2200" dirty="0" err="1"/>
              <a:t>dikumpulkan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disimpan</a:t>
            </a:r>
            <a:r>
              <a:rPr lang="en-US" sz="2200" dirty="0"/>
              <a:t> </a:t>
            </a:r>
            <a:r>
              <a:rPr lang="en-US" sz="2200" dirty="0" err="1"/>
              <a:t>sebelum</a:t>
            </a:r>
            <a:r>
              <a:rPr lang="en-US" sz="2200" dirty="0"/>
              <a:t> </a:t>
            </a:r>
            <a:r>
              <a:rPr lang="en-US" sz="2200" dirty="0" err="1"/>
              <a:t>diproses</a:t>
            </a:r>
            <a:endParaRPr lang="en-US" sz="22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Jika</a:t>
            </a:r>
            <a:r>
              <a:rPr lang="en-US" sz="2200" dirty="0"/>
              <a:t> data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diatur</a:t>
            </a: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600" dirty="0" err="1"/>
              <a:t>Apa</a:t>
            </a:r>
            <a:r>
              <a:rPr lang="en-US" sz="2600" dirty="0"/>
              <a:t> </a:t>
            </a:r>
            <a:r>
              <a:rPr lang="en-US" sz="2600" dirty="0" err="1"/>
              <a:t>kelebihan</a:t>
            </a:r>
            <a:r>
              <a:rPr lang="en-US" sz="2600" dirty="0"/>
              <a:t>/</a:t>
            </a:r>
            <a:r>
              <a:rPr lang="en-US" sz="2600" dirty="0" err="1"/>
              <a:t>kekurangan</a:t>
            </a:r>
            <a:r>
              <a:rPr lang="en-US" sz="2600" dirty="0"/>
              <a:t> model file pile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 dirty="0"/>
              <a:t>(+) Model </a:t>
            </a:r>
            <a:r>
              <a:rPr lang="en-US" sz="2200" dirty="0" err="1"/>
              <a:t>pengorganisasian</a:t>
            </a:r>
            <a:r>
              <a:rPr lang="en-US" sz="2200" dirty="0"/>
              <a:t> file paling </a:t>
            </a:r>
            <a:r>
              <a:rPr lang="en-US" sz="2200" dirty="0" err="1"/>
              <a:t>sederhana</a:t>
            </a:r>
            <a:endParaRPr lang="en-US" sz="2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 dirty="0"/>
              <a:t>(+) </a:t>
            </a:r>
            <a:r>
              <a:rPr lang="en-US" sz="2200" dirty="0" err="1"/>
              <a:t>Penggunaan</a:t>
            </a:r>
            <a:r>
              <a:rPr lang="en-US" sz="2200" dirty="0"/>
              <a:t> </a:t>
            </a:r>
            <a:r>
              <a:rPr lang="en-US" sz="2200" dirty="0" err="1"/>
              <a:t>memori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efisien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ukuran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data yang </a:t>
            </a:r>
            <a:r>
              <a:rPr lang="en-US" sz="2200" dirty="0" err="1"/>
              <a:t>disimpan</a:t>
            </a:r>
            <a:r>
              <a:rPr lang="en-US" sz="2200" dirty="0"/>
              <a:t> </a:t>
            </a:r>
            <a:r>
              <a:rPr lang="en-US" sz="2200" dirty="0" err="1"/>
              <a:t>berbeda-beda</a:t>
            </a:r>
            <a:endParaRPr lang="en-US" sz="2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 dirty="0"/>
              <a:t>( ̶ ) </a:t>
            </a:r>
            <a:r>
              <a:rPr lang="en-US" sz="2200" dirty="0" err="1"/>
              <a:t>Pencarian</a:t>
            </a:r>
            <a:r>
              <a:rPr lang="en-US" sz="2200" dirty="0"/>
              <a:t> data </a:t>
            </a:r>
            <a:r>
              <a:rPr lang="en-US" sz="2200" dirty="0" err="1"/>
              <a:t>dapat</a:t>
            </a:r>
            <a:r>
              <a:rPr lang="en-US" sz="2200" dirty="0"/>
              <a:t> lama (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menelusuri</a:t>
            </a:r>
            <a:r>
              <a:rPr lang="en-US" sz="2200" dirty="0"/>
              <a:t> </a:t>
            </a:r>
            <a:r>
              <a:rPr lang="en-US" sz="2200" dirty="0" err="1"/>
              <a:t>seluruh</a:t>
            </a:r>
            <a:r>
              <a:rPr lang="en-US" sz="2200" dirty="0"/>
              <a:t> record)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 dirty="0"/>
              <a:t>( ̶ 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diterapkan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aplikasi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</a:t>
            </a:r>
            <a:r>
              <a:rPr lang="en-US" sz="2800"/>
              <a:t>(1)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7701116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/>
              <a:t>Karakteristik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Format </a:t>
            </a:r>
            <a:r>
              <a:rPr lang="en-US" sz="2200" dirty="0" err="1"/>
              <a:t>setiap</a:t>
            </a:r>
            <a:r>
              <a:rPr lang="en-US" sz="2200" dirty="0"/>
              <a:t> record 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tetap</a:t>
            </a:r>
            <a:endParaRPr lang="en-US" sz="2200" dirty="0">
              <a:solidFill>
                <a:srgbClr val="906D58"/>
              </a:solidFill>
              <a:effectDag name="">
                <a:cont type="tree" name="">
                  <a:effect ref="fillLine"/>
                  <a:outerShdw dist="38100" dir="13500000" algn="br">
                    <a:srgbClr val="D8B5A0"/>
                  </a:outerShdw>
                </a:cont>
                <a:cont type="tree" name="">
                  <a:effect ref="fillLine"/>
                  <a:outerShdw dist="38100" dir="2700000" algn="tl">
                    <a:srgbClr val="564134"/>
                  </a:outerShdw>
                </a:cont>
                <a:effect ref="fillLine"/>
              </a:effectDag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/>
              <a:t>Panjang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setiap</a:t>
            </a:r>
            <a:r>
              <a:rPr lang="en-US" sz="2200" dirty="0">
                <a:solidFill>
                  <a:srgbClr val="FF0000"/>
                </a:solidFill>
              </a:rPr>
              <a:t> record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sama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panjang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field-</a:t>
            </a:r>
            <a:r>
              <a:rPr lang="en-US" sz="2200" dirty="0" err="1"/>
              <a:t>nya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tetap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disusun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urutan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endParaRPr lang="en-US" sz="22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key field</a:t>
            </a:r>
            <a:r>
              <a:rPr lang="en-US" sz="2200" dirty="0"/>
              <a:t>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field </a:t>
            </a:r>
            <a:r>
              <a:rPr lang="en-US" dirty="0" err="1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pertama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record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unik</a:t>
            </a:r>
            <a:endParaRPr lang="en-US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mengurutkan</a:t>
            </a:r>
            <a:r>
              <a:rPr lang="en-US" dirty="0"/>
              <a:t> record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abjad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angka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/>
              <a:t>Pencarian</a:t>
            </a:r>
            <a:r>
              <a:rPr lang="en-US" sz="2200" dirty="0"/>
              <a:t> key field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sekuensial</a:t>
            </a:r>
            <a:endParaRPr lang="en-US" sz="2200" dirty="0"/>
          </a:p>
        </p:txBody>
      </p:sp>
      <p:pic>
        <p:nvPicPr>
          <p:cNvPr id="782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3342" y="1152557"/>
            <a:ext cx="3701593" cy="435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8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8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</a:t>
            </a:r>
            <a:r>
              <a:rPr lang="en-US" sz="2800"/>
              <a:t>(2)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/>
              <a:t>Kapan model file sekuensial digunakan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Pada aplikasi model batch (banyak record langsung diambil sekaligus), misal: aplikasi billing atau payroll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Apa kelebihan/kekurangan model file sekuensial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(+) Hanya nilai field saja yang perlu disimpan, nama dan panjang field tidak perlu disimpan. </a:t>
            </a:r>
            <a:r>
              <a:rPr lang="en-US" sz="2200">
                <a:solidFill>
                  <a:srgbClr val="FF0000"/>
                </a:solidFill>
              </a:rPr>
              <a:t>Mengapa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(+) Mudah disimpan ke dalam disk atau tape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 ̶ ) Performansinya jelek untuk aplikasi interaktif yang melakukan query dan update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 ̶ ) Pencarian data bisa lama jika data yang dicari merupakan record terakhir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 ̶ ) Penyisipan record tidak mudah dilakukan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200"/>
              <a:t>( ̶ ) Tidak dapat digunakan untuk mencari record berdasarkan atribut selain nilai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Pokok Bahasan:</a:t>
            </a:r>
            <a:r>
              <a:rPr lang="en-US" smtClean="0">
                <a:solidFill>
                  <a:srgbClr val="FF0066"/>
                </a:solidFill>
              </a:rPr>
              <a:t> </a:t>
            </a:r>
            <a:r>
              <a:rPr lang="en-US" sz="2400">
                <a:solidFill>
                  <a:srgbClr val="FF0066"/>
                </a:solidFill>
              </a:rPr>
              <a:t>(2)</a:t>
            </a:r>
          </a:p>
        </p:txBody>
      </p:sp>
      <p:sp>
        <p:nvSpPr>
          <p:cNvPr id="681986" name="Rectangle 2"/>
          <p:cNvSpPr>
            <a:spLocks noGrp="1" noChangeArrowheads="1"/>
          </p:cNvSpPr>
          <p:nvPr>
            <p:ph idx="1"/>
          </p:nvPr>
        </p:nvSpPr>
        <p:spPr>
          <a:xfrm>
            <a:off x="2590800" y="1676400"/>
            <a:ext cx="7848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File sharing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Pengaksesan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(</a:t>
            </a:r>
            <a:r>
              <a:rPr lang="en-US" sz="2000" dirty="0" err="1"/>
              <a:t>simultan</a:t>
            </a:r>
            <a:r>
              <a:rPr lang="en-US" sz="20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Record blocking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Manajemen</a:t>
            </a:r>
            <a:r>
              <a:rPr lang="en-US" sz="2400" dirty="0"/>
              <a:t> storage </a:t>
            </a:r>
            <a:r>
              <a:rPr lang="en-US" sz="2400" dirty="0" err="1"/>
              <a:t>sekunder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Pengalokasian</a:t>
            </a:r>
            <a:r>
              <a:rPr lang="en-US" sz="2000" dirty="0"/>
              <a:t>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/>
              <a:t>Preallocation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Alokasi</a:t>
            </a:r>
            <a:r>
              <a:rPr lang="en-US" sz="1800" dirty="0"/>
              <a:t> </a:t>
            </a:r>
            <a:r>
              <a:rPr lang="en-US" sz="1800" dirty="0" err="1"/>
              <a:t>dinamis</a:t>
            </a:r>
            <a:endParaRPr lang="en-US" sz="1800" dirty="0"/>
          </a:p>
          <a:p>
            <a:pPr lvl="2" eaLnBrk="1" hangingPunct="1">
              <a:lnSpc>
                <a:spcPct val="80000"/>
              </a:lnSpc>
            </a:pPr>
            <a:r>
              <a:rPr lang="id-ID" sz="1800" dirty="0"/>
              <a:t>Ukuran p</a:t>
            </a:r>
            <a:r>
              <a:rPr lang="en-US" sz="1800" dirty="0" err="1"/>
              <a:t>ortion</a:t>
            </a:r>
            <a:endParaRPr lang="en-US" sz="1800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id-ID" sz="1800" dirty="0"/>
              <a:t>pengalokasian</a:t>
            </a:r>
            <a:r>
              <a:rPr lang="en-US" sz="1800" dirty="0"/>
              <a:t>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endParaRPr 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/>
              <a:t>Tabel</a:t>
            </a:r>
            <a:r>
              <a:rPr lang="en-US" sz="1800" dirty="0"/>
              <a:t> bit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Chained Free Portion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/>
              <a:t>Peng</a:t>
            </a:r>
            <a:r>
              <a:rPr lang="en-US" sz="1800" dirty="0"/>
              <a:t>-</a:t>
            </a:r>
            <a:r>
              <a:rPr lang="en-US" sz="1800" dirty="0" err="1"/>
              <a:t>indeks</a:t>
            </a:r>
            <a:r>
              <a:rPr lang="en-US" sz="1800" dirty="0"/>
              <a:t>-an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/>
              <a:t>Daftar</a:t>
            </a:r>
            <a:r>
              <a:rPr lang="en-US" sz="1800" dirty="0"/>
              <a:t> </a:t>
            </a:r>
            <a:r>
              <a:rPr lang="en-US" sz="1800" dirty="0" err="1"/>
              <a:t>blok</a:t>
            </a:r>
            <a:r>
              <a:rPr lang="en-US" sz="1800" dirty="0"/>
              <a:t> </a:t>
            </a:r>
            <a:r>
              <a:rPr lang="en-US" sz="1800" dirty="0" err="1"/>
              <a:t>bebas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8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8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8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8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8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8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8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8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8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8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8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8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8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8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8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8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8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8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819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819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819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819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819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819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819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819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819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819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</a:t>
            </a:r>
            <a:r>
              <a:rPr lang="en-US" sz="2800"/>
              <a:t>(3)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/>
              <a:t>Bagaimana cara menyimpan record baru 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Dengan </a:t>
            </a:r>
            <a:r>
              <a:rPr lang="en-US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file log</a:t>
            </a:r>
            <a:r>
              <a:rPr lang="en-US"/>
              <a:t>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/>
              <a:t>Record yang akan disimpan terlebih dahulu ditaruh pada </a:t>
            </a:r>
            <a:r>
              <a:rPr lang="en-US" sz="2100">
                <a:solidFill>
                  <a:srgbClr val="FF0000"/>
                </a:solidFill>
              </a:rPr>
              <a:t>file pile</a:t>
            </a:r>
            <a:r>
              <a:rPr lang="en-US" sz="2100"/>
              <a:t> yang disebut </a:t>
            </a:r>
            <a:r>
              <a:rPr lang="en-US" sz="2100">
                <a:solidFill>
                  <a:srgbClr val="FF0000"/>
                </a:solidFill>
              </a:rPr>
              <a:t>file log</a:t>
            </a:r>
            <a:r>
              <a:rPr lang="en-US" sz="2100"/>
              <a:t> atau </a:t>
            </a:r>
            <a:r>
              <a:rPr lang="en-US" sz="2100">
                <a:solidFill>
                  <a:srgbClr val="FF0000"/>
                </a:solidFill>
              </a:rPr>
              <a:t>file transaksi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/>
              <a:t>Secara </a:t>
            </a:r>
            <a:r>
              <a:rPr lang="en-US" sz="210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periodik</a:t>
            </a:r>
            <a:r>
              <a:rPr lang="en-US" sz="2100"/>
              <a:t> record pada file log digabungkan dengan file utama dan diurutkan lagi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Dengan </a:t>
            </a:r>
            <a:r>
              <a:rPr lang="en-US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linked list</a:t>
            </a:r>
            <a:r>
              <a:rPr lang="en-US"/>
              <a:t>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/>
              <a:t>Satu record atau lebih disimpan ke dalam sebuah blok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/>
              <a:t>Setiap blok dihubungkan dengan blok berikutnya menggunakan </a:t>
            </a:r>
            <a:r>
              <a:rPr lang="en-US" sz="210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pointer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/>
              <a:t>Penyisipan record baru dilakukan dengan cara cukup memanipulasi </a:t>
            </a:r>
            <a:r>
              <a:rPr lang="en-US" sz="2100">
                <a:solidFill>
                  <a:srgbClr val="FF0000"/>
                </a:solidFill>
              </a:rPr>
              <a:t>pointer saja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100">
                <a:solidFill>
                  <a:srgbClr val="FF0000"/>
                </a:solidFill>
              </a:rPr>
              <a:t>Apa kelebihan/kekurangannya ?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/>
              <a:t>(+) Lokasi blok yang disisipkan secara fisik dapat diletakkan </a:t>
            </a:r>
            <a:r>
              <a:rPr lang="en-US" smtClean="0">
                <a:solidFill>
                  <a:schemeClr val="tx1"/>
                </a:solidFill>
              </a:rPr>
              <a:t>di mana saja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/>
              <a:t>( ̶ ) Terjadi overhead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2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78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78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78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Berindeks </a:t>
            </a:r>
            <a:r>
              <a:rPr lang="en-US" sz="2800"/>
              <a:t>(1)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8069826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/>
              <a:t>Karakteristik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key field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model </a:t>
            </a:r>
            <a:r>
              <a:rPr lang="en-US" sz="2200" dirty="0" err="1"/>
              <a:t>sekuensial</a:t>
            </a:r>
            <a:endParaRPr lang="en-US" sz="22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Record </a:t>
            </a:r>
            <a:r>
              <a:rPr lang="en-US" sz="2200" dirty="0" err="1"/>
              <a:t>diatur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berurutan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key field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Digunakan</a:t>
            </a:r>
            <a:r>
              <a:rPr lang="en-US" sz="2200" dirty="0"/>
              <a:t> 2 </a:t>
            </a:r>
            <a:r>
              <a:rPr lang="en-US" sz="2200" dirty="0" err="1"/>
              <a:t>fitur</a:t>
            </a:r>
            <a:r>
              <a:rPr lang="en-US" sz="2200" dirty="0"/>
              <a:t> </a:t>
            </a:r>
            <a:r>
              <a:rPr lang="en-US" sz="2200" dirty="0" err="1"/>
              <a:t>tambahan</a:t>
            </a:r>
            <a:r>
              <a:rPr lang="en-US" sz="2200" dirty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>
                <a:solidFill>
                  <a:srgbClr val="FF0000"/>
                </a:solidFill>
              </a:rPr>
              <a:t>Indeks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file </a:t>
            </a:r>
            <a:r>
              <a:rPr lang="en-US" dirty="0" err="1"/>
              <a:t>utama</a:t>
            </a:r>
            <a:r>
              <a:rPr lang="en-US" dirty="0"/>
              <a:t> (agar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pengaksesan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acak</a:t>
            </a:r>
            <a:r>
              <a:rPr lang="en-US" dirty="0"/>
              <a:t>), </a:t>
            </a:r>
            <a:r>
              <a:rPr lang="en-US" dirty="0" err="1"/>
              <a:t>dan</a:t>
            </a:r>
            <a:endParaRPr lang="en-US" dirty="0"/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File overflow</a:t>
            </a:r>
            <a:r>
              <a:rPr lang="en-US" dirty="0"/>
              <a:t> (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file log)</a:t>
            </a:r>
          </a:p>
        </p:txBody>
      </p:sp>
      <p:pic>
        <p:nvPicPr>
          <p:cNvPr id="785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7221" y="1780791"/>
            <a:ext cx="312578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5414" name="Rectangle 6"/>
          <p:cNvSpPr>
            <a:spLocks noChangeArrowheads="1"/>
          </p:cNvSpPr>
          <p:nvPr/>
        </p:nvSpPr>
        <p:spPr bwMode="auto">
          <a:xfrm>
            <a:off x="646907" y="4505632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Indeks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dapat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mempercepat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pencarian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karena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dapat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langsung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menuju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lokasi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di </a:t>
            </a:r>
            <a:r>
              <a:rPr lang="en-US" sz="2200" dirty="0" err="1">
                <a:solidFill>
                  <a:srgbClr val="FF0000"/>
                </a:solidFill>
                <a:latin typeface="Tahoma" pitchFamily="34" charset="0"/>
              </a:rPr>
              <a:t>dekat</a:t>
            </a:r>
            <a:r>
              <a:rPr lang="en-US" sz="2200" dirty="0">
                <a:solidFill>
                  <a:srgbClr val="FF0000"/>
                </a:solidFill>
                <a:latin typeface="Tahoma" pitchFamily="34" charset="0"/>
              </a:rPr>
              <a:t> record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yang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dicari</a:t>
            </a:r>
            <a:endParaRPr lang="en-US" sz="2200" dirty="0">
              <a:solidFill>
                <a:srgbClr val="0F0591"/>
              </a:solidFill>
              <a:latin typeface="Tahoma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Record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pada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file overflow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dihubungkan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dengan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record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pada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file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utama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 err="1">
                <a:solidFill>
                  <a:srgbClr val="0F0591"/>
                </a:solidFill>
                <a:latin typeface="Tahoma" pitchFamily="34" charset="0"/>
              </a:rPr>
              <a:t>menggunakan</a:t>
            </a:r>
            <a:r>
              <a:rPr lang="en-US" sz="2200" dirty="0">
                <a:solidFill>
                  <a:srgbClr val="0F0591"/>
                </a:solidFill>
                <a:latin typeface="Tahoma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ahoma" pitchFamily="34" charset="0"/>
              </a:rPr>
              <a:t>pointer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8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78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Berindeks </a:t>
            </a:r>
            <a:r>
              <a:rPr lang="en-US" sz="2800"/>
              <a:t>(2)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Bagaimana cara menyimpan record baru 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Record baru mula-mula ditaruh pada </a:t>
            </a:r>
            <a:r>
              <a:rPr lang="en-US" sz="2200">
                <a:solidFill>
                  <a:srgbClr val="FF0000"/>
                </a:solidFill>
              </a:rPr>
              <a:t>file overflow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Jika nilai key record baru </a:t>
            </a:r>
            <a:r>
              <a:rPr lang="en-US" sz="2200">
                <a:solidFill>
                  <a:srgbClr val="FF0000"/>
                </a:solidFill>
              </a:rPr>
              <a:t>lebih kecil</a:t>
            </a:r>
            <a:r>
              <a:rPr lang="en-US" sz="2200"/>
              <a:t> daripada nilai key record terakhir, maka pointer pada file utama diupdate dengan menyisipkan pointer record baru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Jika nilai key record baru </a:t>
            </a:r>
            <a:r>
              <a:rPr lang="en-US" sz="2200">
                <a:solidFill>
                  <a:srgbClr val="FF0000"/>
                </a:solidFill>
              </a:rPr>
              <a:t>lebih besar</a:t>
            </a:r>
            <a:r>
              <a:rPr lang="en-US" sz="2200"/>
              <a:t> daripada record terakhir, maka pointer record terakhir diupdate dan langsung menunjuk ke record yang baru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Secara </a:t>
            </a:r>
            <a:r>
              <a:rPr lang="en-US" sz="220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periodik</a:t>
            </a:r>
            <a:r>
              <a:rPr lang="en-US" sz="2200"/>
              <a:t> record pada file overflow digabungkan dengan file utama dan diurutkan lagi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/>
              <a:t>Apa kelebihan/kekurangan model file sekuensial berindeks ?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/>
              <a:t>(+) Waktu untuk mengakses sebuah record dapat </a:t>
            </a:r>
            <a:r>
              <a:rPr lang="en-US" sz="2200">
                <a:solidFill>
                  <a:srgbClr val="FF0000"/>
                </a:solidFill>
              </a:rPr>
              <a:t>lebih cepat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/>
              <a:t>( ̶ ) Tidak dapat digunakan untuk mencari record berdasarkan atribut selain nilai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Berindeks </a:t>
            </a:r>
            <a:r>
              <a:rPr lang="en-US" sz="2800"/>
              <a:t>(3)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File sekuensial berindeks sederhana (</a:t>
            </a:r>
            <a:r>
              <a:rPr lang="en-US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satu level</a:t>
            </a:r>
            <a:r>
              <a:rPr lang="en-US"/>
              <a:t>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Digunakan indeks satu level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Indeks berupa file sekuensial sederhana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Setiap </a:t>
            </a:r>
            <a:r>
              <a:rPr lang="en-US">
                <a:solidFill>
                  <a:srgbClr val="FF0000"/>
                </a:solidFill>
              </a:rPr>
              <a:t>record di file indeks</a:t>
            </a:r>
            <a:r>
              <a:rPr lang="en-US"/>
              <a:t> terdiri dari 2 field: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/>
              <a:t>key field (sama dengan key field pada file utama)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/>
              <a:t>pointer (menunjuk ke file utama)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Cara pencarian: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/>
              <a:t>Dilakukan pencarian nilai key pada file indeks yang nilainya sama atau lebih besar dari nilai key yang diinginkan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/>
              <a:t>Kemudian pencarian dilanjutkan pada file utama pada lokasi yang ditunjuk oleh pointer pada file indeks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9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9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9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9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9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Berindeks </a:t>
            </a:r>
            <a:r>
              <a:rPr lang="en-US" sz="2800"/>
              <a:t>(4)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>
                <a:solidFill>
                  <a:srgbClr val="777777"/>
                </a:solidFill>
              </a:rPr>
              <a:t>File sekuensial berindeks sederhana (satu level): (lanjutan)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Contoh: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Sebuah file sekuensial terdiri dari satu juta record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Pada model file sekuensial biasa: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Untuk mencari sebuah nilai key perlu mengakses rata-rata sebanyak 500.000 record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Pada model file sekuensial berindeks: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Misal file indeks terdiri dari 1000 entri dimana key-nya tersebar secara merata pada file utama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Untuk mencari sebuah nilai key di file indeks perlu mengakses rata-rata sebanyak 500 entri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Pencarian dilanjutkan pada file utama dengan mengakses rata-rata sebanyak 500 entri juga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Total pengaksesan sebanyak 500 + 500 = 1000 entri (record)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Rata-rata pengaksesan record untuk mencari sebuah record turun drastis dari 500.000 menjadi 1.000 !!!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8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8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8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8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8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8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8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8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8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8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Sekuensial Berindeks </a:t>
            </a:r>
            <a:r>
              <a:rPr lang="en-US" sz="2800"/>
              <a:t>(5)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5738" indent="-185738">
              <a:lnSpc>
                <a:spcPct val="80000"/>
              </a:lnSpc>
              <a:defRPr/>
            </a:pPr>
            <a:r>
              <a:rPr lang="en-US" sz="2200"/>
              <a:t>File sekuensial berindeks </a:t>
            </a:r>
            <a:r>
              <a:rPr lang="en-US" sz="220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multi level</a:t>
            </a:r>
            <a:r>
              <a:rPr lang="en-US" sz="2200"/>
              <a:t>:</a:t>
            </a:r>
          </a:p>
          <a:p>
            <a:pPr marL="542925" lvl="1" indent="-177800">
              <a:lnSpc>
                <a:spcPct val="80000"/>
              </a:lnSpc>
              <a:defRPr/>
            </a:pPr>
            <a:r>
              <a:rPr lang="en-US" sz="1800"/>
              <a:t>Bertujuan agar waktu akses lebih kecil</a:t>
            </a:r>
          </a:p>
          <a:p>
            <a:pPr marL="542925" lvl="1" indent="-177800">
              <a:lnSpc>
                <a:spcPct val="80000"/>
              </a:lnSpc>
              <a:defRPr/>
            </a:pPr>
            <a:r>
              <a:rPr lang="en-US" sz="1800"/>
              <a:t>Terdiri dari beberapa level indeks (setiap level indeks berupa file sekuensial)</a:t>
            </a:r>
          </a:p>
          <a:p>
            <a:pPr marL="542925" lvl="1" indent="-177800">
              <a:lnSpc>
                <a:spcPct val="80000"/>
              </a:lnSpc>
              <a:defRPr/>
            </a:pPr>
            <a:r>
              <a:rPr lang="en-US" sz="1800"/>
              <a:t>Proses pencarian dimulai dari level indeks paling tinggi</a:t>
            </a:r>
          </a:p>
          <a:p>
            <a:pPr marL="542925" lvl="1" indent="-177800">
              <a:lnSpc>
                <a:spcPct val="80000"/>
              </a:lnSpc>
              <a:defRPr/>
            </a:pPr>
            <a:r>
              <a:rPr lang="en-US" sz="1800"/>
              <a:t>Contoh: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Sebuah file sekuensial terdiri dari satu juta record dan terdiri dari 2 level indeks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Total entri pada kedua level indeks adalah 10.000 entri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Level indeks paling bawah (ke-1) dan level indeks di atasnya (ke-2) masing-masing terdiri dari 100 entri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Pencarian dimulai dari level indeks ke-2 untuk mencari titik entri pada level indeks ke-1 dan diperoleh rata-rata pencariannya adalah 50 entri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Pencarian dilanjutkan pada level indeks ke-1 untuk mencari titik entri pada file utama dan diperoleh rata-rata pencariannya adalah 50 entri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Pencarian dilanjutkan pada file utama dan diperoleh rata-rata pencariannya adalah 50 entri</a:t>
            </a:r>
          </a:p>
          <a:p>
            <a:pPr marL="1069975" lvl="2">
              <a:lnSpc>
                <a:spcPct val="80000"/>
              </a:lnSpc>
              <a:defRPr/>
            </a:pPr>
            <a:r>
              <a:rPr lang="en-US" sz="1700"/>
              <a:t>Rata-rata pengaksesan record untuk mencari sebuah record turun drastis dari 500.000 ke 1.000 dan menjadi 150 saja !!!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5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9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9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Berindeks </a:t>
            </a:r>
            <a:r>
              <a:rPr lang="en-US" sz="2800"/>
              <a:t>(1)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524000"/>
            <a:ext cx="4572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Karakteristik: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Bertujuan untuk mengatasi kelemahan pada model sekuensial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Digunakan banyak indeks dimana </a:t>
            </a:r>
            <a:r>
              <a:rPr lang="en-US" sz="2200">
                <a:solidFill>
                  <a:srgbClr val="FF0000"/>
                </a:solidFill>
              </a:rPr>
              <a:t>setiap indeks mewakili satu jenis field</a:t>
            </a:r>
            <a:r>
              <a:rPr lang="en-US" sz="2200"/>
              <a:t> yang dapat diakses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Record dapat ditaruh di lokasi mana saja (</a:t>
            </a:r>
            <a:r>
              <a:rPr lang="en-US" sz="2200">
                <a:solidFill>
                  <a:srgbClr val="FF0000"/>
                </a:solidFill>
              </a:rPr>
              <a:t>fleksibel</a:t>
            </a:r>
            <a:r>
              <a:rPr lang="en-US" sz="22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Untuk menghubungkan record satu dengan record lainnya digunakan </a:t>
            </a:r>
            <a:r>
              <a:rPr lang="en-US" sz="2200">
                <a:solidFill>
                  <a:srgbClr val="FF0000"/>
                </a:solidFill>
              </a:rPr>
              <a:t>pointer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</a:rPr>
              <a:t>Panjang record </a:t>
            </a:r>
            <a:r>
              <a:rPr lang="en-US" sz="2200"/>
              <a:t>boleh berbeda-beda, sehingga </a:t>
            </a:r>
            <a:r>
              <a:rPr lang="en-US" sz="2200">
                <a:solidFill>
                  <a:srgbClr val="FF0000"/>
                </a:solidFill>
              </a:rPr>
              <a:t>tidak setiap field ada pada setiap record</a:t>
            </a:r>
          </a:p>
        </p:txBody>
      </p:sp>
      <p:pic>
        <p:nvPicPr>
          <p:cNvPr id="795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2788" y="1600200"/>
            <a:ext cx="32242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9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9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795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Berindeks </a:t>
            </a:r>
            <a:r>
              <a:rPr lang="en-US" sz="2800"/>
              <a:t>(2)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Ada 2 jenis file berindeks: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Indeks </a:t>
            </a:r>
            <a:r>
              <a:rPr lang="en-US" sz="2000">
                <a:solidFill>
                  <a:srgbClr val="FF0000"/>
                </a:solidFill>
              </a:rPr>
              <a:t>lengkap</a:t>
            </a:r>
            <a:r>
              <a:rPr lang="en-US" sz="2000"/>
              <a:t> (exhaustive):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Setiap record pada file utama mempunyai sebuah entri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Indeks berupa file sekuensial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Indeks </a:t>
            </a:r>
            <a:r>
              <a:rPr lang="en-US" sz="2000">
                <a:solidFill>
                  <a:srgbClr val="FF0000"/>
                </a:solidFill>
              </a:rPr>
              <a:t>sebagian</a:t>
            </a:r>
            <a:r>
              <a:rPr lang="en-US" sz="2000"/>
              <a:t> (partial):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Indeks terdiri dari entri dari beberapa record tertentu yang field-nya diinginkan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Kapan model file berindeks digunakan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Pada aplikasi dimana </a:t>
            </a:r>
            <a:r>
              <a:rPr lang="en-US" sz="2000" u="sng">
                <a:solidFill>
                  <a:srgbClr val="FF0000"/>
                </a:solidFill>
              </a:rPr>
              <a:t>response time sangat diutamakan </a:t>
            </a:r>
            <a:r>
              <a:rPr lang="en-US" sz="2000"/>
              <a:t>dan data jarang diproses secara lengkap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Misal: sistem pemesanan tiket pesawat terbang dan sistem kontrol inventaris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Apa kelebihan/kekurangan model file berindeks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/>
              <a:t>(+) Pencarian record dapat dilakukan berdasarkan atribut record (field) lainnya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/>
              <a:t>( ̶ ) Jika ada </a:t>
            </a:r>
            <a:r>
              <a:rPr lang="en-US" sz="2000">
                <a:solidFill>
                  <a:srgbClr val="FF0000"/>
                </a:solidFill>
              </a:rPr>
              <a:t>record baru</a:t>
            </a:r>
            <a:r>
              <a:rPr lang="en-US" sz="2000"/>
              <a:t>, maka semua file indeks harus di-update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1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71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File Hashed atau Direct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Suatu blok di dalam disk dapat diakses langsung bila alamatnya telah diketahui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Digunakan key field seperti pada model file sekuensial atau sekuensial </a:t>
            </a:r>
            <a:r>
              <a:rPr lang="id-ID" sz="2400"/>
              <a:t>b</a:t>
            </a:r>
            <a:r>
              <a:rPr lang="en-US" sz="2400"/>
              <a:t>erindeks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Tidak ada mekanisme mengurutkan key field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Penempatan nilai key dilakukan dengan hashing model overflow (menggunakan file </a:t>
            </a:r>
            <a:r>
              <a:rPr lang="en-US" sz="2400" i="1"/>
              <a:t>overflow</a:t>
            </a:r>
            <a:r>
              <a:rPr lang="en-US" sz="24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Kapan model </a:t>
            </a:r>
            <a:r>
              <a:rPr lang="en-US" sz="2400" i="1"/>
              <a:t>file hashed </a:t>
            </a:r>
            <a:r>
              <a:rPr lang="en-US" sz="2400"/>
              <a:t>digunakan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Pada aplikasi dimana: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Diperlukan pengaksesan sangat cepat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Panjang record tetap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Setiap saat hanya diakses sebuah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Contoh: direktori, tabel harga, jadual, dan daftar nama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853" name="Rectangle 5"/>
          <p:cNvSpPr>
            <a:spLocks noChangeArrowheads="1"/>
          </p:cNvSpPr>
          <p:nvPr/>
        </p:nvSpPr>
        <p:spPr bwMode="auto">
          <a:xfrm>
            <a:off x="2590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Perbandingan Performansi 5 Metode Pengorganisasian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F6C5DCEE-C603-41D5-AE33-CC47B3B94313}" type="slidenum">
              <a:rPr lang="en-GB" i="0" smtClean="0"/>
              <a:pPr>
                <a:defRPr/>
              </a:pPr>
              <a:t>38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1458596115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Konsep File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Sistem manajemen file terdiri dari program </a:t>
            </a:r>
            <a:r>
              <a:rPr lang="en-US" i="1"/>
              <a:t>utility</a:t>
            </a:r>
            <a:r>
              <a:rPr lang="en-US"/>
              <a:t> yang dijalankan sebagai aplikasi </a:t>
            </a:r>
            <a:r>
              <a:rPr lang="en-US" i="1"/>
              <a:t>privileged</a:t>
            </a:r>
            <a:r>
              <a:rPr lang="en-US"/>
              <a:t> (hanya dapat dieksekusi oleh sistem operasi)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File digunakan sebagai masukan </a:t>
            </a:r>
            <a:r>
              <a:rPr lang="en-US" i="1"/>
              <a:t>(input)</a:t>
            </a:r>
            <a:r>
              <a:rPr lang="en-US"/>
              <a:t> oleh sebagian besar program aplikasi sebelum eksekusi dapat dijalankan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File digunakan sebagai keluaran </a:t>
            </a:r>
            <a:r>
              <a:rPr lang="en-US" i="1"/>
              <a:t>(output) </a:t>
            </a:r>
            <a:r>
              <a:rPr lang="en-US"/>
              <a:t>oleh program aplikasi sehingga dapat disimpan dalam waktu yang lama dan dapat digunakan lagi saat diperlukan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3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Isi Direktori </a:t>
            </a:r>
            <a:r>
              <a:rPr lang="en-US" sz="2800"/>
              <a:t>(1)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300"/>
              <a:t>Direktori merupakan sebuah file yang dimiliki oleh sistem operasi</a:t>
            </a:r>
          </a:p>
          <a:p>
            <a:pPr eaLnBrk="1" hangingPunct="1">
              <a:lnSpc>
                <a:spcPct val="80000"/>
              </a:lnSpc>
            </a:pPr>
            <a:r>
              <a:rPr lang="en-US" sz="2300"/>
              <a:t>Dari sisi user direktori memetakan antara nama file dengan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300">
                <a:solidFill>
                  <a:srgbClr val="FF0000"/>
                </a:solidFill>
              </a:rPr>
              <a:t>Apakah </a:t>
            </a:r>
            <a:r>
              <a:rPr lang="en-US" sz="2300"/>
              <a:t>isi</a:t>
            </a:r>
            <a:r>
              <a:rPr lang="en-US" sz="2300">
                <a:solidFill>
                  <a:srgbClr val="FF0000"/>
                </a:solidFill>
              </a:rPr>
              <a:t> dari direktori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Informasi tentang file yang meliputi: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Informasi dasar: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Nama, tipe, dan organisasi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Informasi alamat file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Volume, alamat awal, ukuran yang digunakan, ukuran yang dialokasikan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Informasi kontrol akses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Pemilik file, informasi akses, aksi yang diijinkan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Informasi penggunaan file</a:t>
            </a:r>
          </a:p>
          <a:p>
            <a:pPr lvl="3" eaLnBrk="1" hangingPunct="1">
              <a:lnSpc>
                <a:spcPct val="80000"/>
              </a:lnSpc>
            </a:pPr>
            <a:r>
              <a:rPr lang="en-US"/>
              <a:t>Tanggal dibuat, identitas pembuat, tanggal terakhir kali diakses, identitas pembaca terakhir, tanggal terakhir dimodifikasi, identitas pemodifikasi terakhir, tanggal terakhir di-backup, status file saat ini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Isi Direktori </a:t>
            </a:r>
            <a:r>
              <a:rPr lang="en-US" sz="2800"/>
              <a:t>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Informasi pada direktori file:</a:t>
            </a:r>
          </a:p>
        </p:txBody>
      </p:sp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2323" y="2264923"/>
            <a:ext cx="6095472" cy="391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Isi Direktori </a:t>
            </a:r>
            <a:r>
              <a:rPr lang="en-US" sz="2800"/>
              <a:t>(3)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B2B2B2"/>
                </a:solidFill>
              </a:rPr>
              <a:t>Informasi pada direktori file: (lanjutan)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5342" y="2400559"/>
            <a:ext cx="6818620" cy="353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z="3200"/>
              <a:t>(1)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Apa saja operasi pada direktori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Search: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Digunakan oleh user atau aplikasi untuk mencari file yang diinginkan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Buat file: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Digunakan untuk menambahkan entri pada direktori ketika file baru dibuat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Hapus file: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Digunakan untuk menghapus entri dari direktori ketika file dihapus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List directory: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Digunakan oleh user untuk menampilkan semua file yang dimiliki oleh user tersebut lengkap dengan atributnya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Update directory: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Untuk mengubah entri pada direktori akibat adanya perubahan pada atribut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6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z="3200"/>
              <a:t>(2)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Struktur direktori paling </a:t>
            </a:r>
            <a:r>
              <a:rPr lang="en-US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sederhana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Digunakan daftar entri dimana setiap </a:t>
            </a:r>
            <a:r>
              <a:rPr lang="en-US">
                <a:solidFill>
                  <a:srgbClr val="FF0000"/>
                </a:solidFill>
              </a:rPr>
              <a:t>satu entri untuk satu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Menggunakan model file </a:t>
            </a:r>
            <a:r>
              <a:rPr lang="en-US">
                <a:solidFill>
                  <a:srgbClr val="FF0000"/>
                </a:solidFill>
              </a:rPr>
              <a:t>sekuensial sederhana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Digunakan pada sistem </a:t>
            </a:r>
            <a:r>
              <a:rPr lang="en-US">
                <a:solidFill>
                  <a:srgbClr val="FF0000"/>
                </a:solidFill>
              </a:rPr>
              <a:t>user tunggal </a:t>
            </a:r>
            <a:r>
              <a:rPr lang="en-US"/>
              <a:t>dan jumlah </a:t>
            </a:r>
            <a:r>
              <a:rPr lang="en-US">
                <a:solidFill>
                  <a:srgbClr val="FF0000"/>
                </a:solidFill>
              </a:rPr>
              <a:t>file sedikit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/>
              <a:t>( ̶ ) Tidak mendukung pengorganisasian file berdasarkan projek, tipe file, dsb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/>
              <a:t>( ̶ ) Bila jumlah file sangat banyak, maka pemberian </a:t>
            </a:r>
            <a:r>
              <a:rPr lang="en-US">
                <a:solidFill>
                  <a:srgbClr val="FF0000"/>
                </a:solidFill>
              </a:rPr>
              <a:t>nama file dapat bermasalah </a:t>
            </a:r>
            <a:r>
              <a:rPr lang="en-US"/>
              <a:t>karena nama file harus unik, tidak boleh sama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/>
              <a:t>(+) Tidak dapat </a:t>
            </a:r>
            <a:r>
              <a:rPr lang="en-US">
                <a:solidFill>
                  <a:srgbClr val="FF0000"/>
                </a:solidFill>
              </a:rPr>
              <a:t>menyembunyikan file </a:t>
            </a:r>
            <a:r>
              <a:rPr lang="en-US"/>
              <a:t>dari user yang tidak berhak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fill="hold"/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z="3200"/>
              <a:t>(3)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Struktur direktori </a:t>
            </a:r>
            <a:r>
              <a:rPr lang="en-US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dua level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Digunakan 2 macam direktori: </a:t>
            </a:r>
            <a:r>
              <a:rPr lang="en-US" b="1"/>
              <a:t>sebuah</a:t>
            </a:r>
            <a:r>
              <a:rPr lang="en-US"/>
              <a:t> direktori </a:t>
            </a:r>
            <a:r>
              <a:rPr lang="en-US">
                <a:solidFill>
                  <a:srgbClr val="FF0000"/>
                </a:solidFill>
              </a:rPr>
              <a:t>master</a:t>
            </a:r>
            <a:r>
              <a:rPr lang="en-US"/>
              <a:t> dan </a:t>
            </a:r>
            <a:r>
              <a:rPr lang="en-US" b="1"/>
              <a:t>sebuah</a:t>
            </a:r>
            <a:r>
              <a:rPr lang="en-US"/>
              <a:t> direktori untuk setiap </a:t>
            </a:r>
            <a:r>
              <a:rPr lang="en-US">
                <a:solidFill>
                  <a:srgbClr val="FF0000"/>
                </a:solidFill>
              </a:rPr>
              <a:t>user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Direktori </a:t>
            </a:r>
            <a:r>
              <a:rPr lang="en-US">
                <a:solidFill>
                  <a:srgbClr val="FF0000"/>
                </a:solidFill>
              </a:rPr>
              <a:t>master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/>
              <a:t>Mempunyai entri untuk setiap direktori user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/>
              <a:t>Memberikan informasi alamat dan kontrol akses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Direktori </a:t>
            </a:r>
            <a:r>
              <a:rPr lang="en-US">
                <a:solidFill>
                  <a:srgbClr val="FF0000"/>
                </a:solidFill>
              </a:rPr>
              <a:t>user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/>
              <a:t>Merupakan daftar file yang dimiliki oleh suatu user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/>
              <a:t>Nama file dalam direktori harus unik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/>
              <a:t>(+) Dapat menyembunyikan file dari user yang tidak berhak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/>
              <a:t>( ̶ ) Belum cukup membantu dalam mengorganisasikan banyak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z="3200"/>
              <a:t>(4)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mtClean="0">
                <a:solidFill>
                  <a:srgbClr val="906D58"/>
                </a:solidFill>
                <a:effectDag name="">
                  <a:cont type="tree" name="">
                    <a:effect ref="fillLine"/>
                    <a:outerShdw dist="38100" dir="13500000" algn="br">
                      <a:srgbClr val="D8B5A0"/>
                    </a:outerShdw>
                  </a:cont>
                  <a:cont type="tree" name="">
                    <a:effect ref="fillLine"/>
                    <a:outerShdw dist="38100" dir="2700000" algn="tl">
                      <a:srgbClr val="564134"/>
                    </a:outerShdw>
                  </a:cont>
                  <a:effect ref="fillLine"/>
                </a:effectDag>
              </a:rPr>
              <a:t>model hirarki (tree)</a:t>
            </a:r>
            <a:r>
              <a:rPr lang="en-US" smtClean="0"/>
              <a:t>:</a:t>
            </a:r>
          </a:p>
          <a:p>
            <a:pPr lvl="1" eaLnBrk="1" hangingPunct="1">
              <a:defRPr/>
            </a:pPr>
            <a:r>
              <a:rPr lang="en-US" smtClean="0"/>
              <a:t>Digunakan 2 macam direktori: </a:t>
            </a:r>
            <a:r>
              <a:rPr lang="en-US" b="1" smtClean="0"/>
              <a:t>sebuah</a:t>
            </a:r>
            <a:r>
              <a:rPr lang="en-US" smtClean="0"/>
              <a:t> direktori master dan </a:t>
            </a:r>
            <a:r>
              <a:rPr lang="en-US" b="1" smtClean="0"/>
              <a:t>banyak</a:t>
            </a:r>
            <a:r>
              <a:rPr lang="en-US" smtClean="0"/>
              <a:t> direktori untuk setiap user</a:t>
            </a:r>
          </a:p>
          <a:p>
            <a:pPr lvl="1" eaLnBrk="1" hangingPunct="1">
              <a:defRPr/>
            </a:pPr>
            <a:r>
              <a:rPr lang="en-US" smtClean="0"/>
              <a:t>Setiap direktori mempunyai entri untuk mengakses sub-direktori atau file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(+) Banyak digunakan karena </a:t>
            </a:r>
            <a:r>
              <a:rPr lang="en-US" smtClean="0">
                <a:solidFill>
                  <a:srgbClr val="FF0000"/>
                </a:solidFill>
              </a:rPr>
              <a:t>fleksibel</a:t>
            </a:r>
            <a:r>
              <a:rPr lang="en-US" smtClean="0"/>
              <a:t> dan berguna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(+) Memudahkan pemberian </a:t>
            </a:r>
            <a:r>
              <a:rPr lang="en-US" smtClean="0">
                <a:solidFill>
                  <a:srgbClr val="FF0000"/>
                </a:solidFill>
              </a:rPr>
              <a:t>nama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Direktori </a:t>
            </a:r>
            <a:r>
              <a:rPr lang="en-US" sz="3200"/>
              <a:t>(5)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solidFill>
                  <a:srgbClr val="777777"/>
                </a:solidFill>
              </a:rPr>
              <a:t>Struktur direktori model hirarki (tree): (lanjutan)</a:t>
            </a:r>
          </a:p>
        </p:txBody>
      </p:sp>
      <p:pic>
        <p:nvPicPr>
          <p:cNvPr id="807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1471" y="2387611"/>
            <a:ext cx="5011473" cy="380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6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07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Penamaan Direktori </a:t>
            </a:r>
            <a:r>
              <a:rPr lang="en-US" sz="3200"/>
              <a:t>(1)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Lokasi file dapat ditemukan dengan cara mengikuti jalur (path) mulai dari direktori root (master), sub-direktori, hingga direktori tempat file yang dicari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Nama file boleh sama asalkan jalurnya berbeda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Penulisan jalur file </a:t>
            </a:r>
            <a:r>
              <a:rPr lang="en-US" i="1"/>
              <a:t>(path file)</a:t>
            </a:r>
            <a:r>
              <a:rPr lang="en-US"/>
              <a:t> biasanya tidak selalu dari direktori master, tetapi dimulai dari direktori yang sedang digunakan </a:t>
            </a:r>
            <a:r>
              <a:rPr lang="en-US" i="1"/>
              <a:t>(working directory)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Direktori user biasanya adalah direktori user home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5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0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4250" y="602226"/>
            <a:ext cx="353767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8069" name="Rectangle 5"/>
          <p:cNvSpPr>
            <a:spLocks noChangeArrowheads="1"/>
          </p:cNvSpPr>
          <p:nvPr/>
        </p:nvSpPr>
        <p:spPr bwMode="auto">
          <a:xfrm>
            <a:off x="2590800" y="3810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Penamaan Direktori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(2)</a:t>
            </a:r>
          </a:p>
        </p:txBody>
      </p:sp>
      <p:sp>
        <p:nvSpPr>
          <p:cNvPr id="728070" name="Rectangle 6"/>
          <p:cNvSpPr>
            <a:spLocks noChangeArrowheads="1"/>
          </p:cNvSpPr>
          <p:nvPr/>
        </p:nvSpPr>
        <p:spPr bwMode="auto">
          <a:xfrm>
            <a:off x="2590800" y="15240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Contoh direktori struktur tree: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F6C5DCEE-C603-41D5-AE33-CC47B3B94313}" type="slidenum">
              <a:rPr lang="en-GB" i="0" smtClean="0"/>
              <a:pPr>
                <a:defRPr/>
              </a:pPr>
              <a:t>48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123992620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8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Sistem File </a:t>
            </a:r>
            <a:r>
              <a:rPr lang="en-US" sz="2800"/>
              <a:t>(1)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File = kumpulan data yang dibuat oleh user</a:t>
            </a:r>
          </a:p>
          <a:p>
            <a:pPr eaLnBrk="1" hangingPunct="1"/>
            <a:r>
              <a:rPr lang="en-US"/>
              <a:t>Properti file:</a:t>
            </a:r>
          </a:p>
          <a:p>
            <a:pPr lvl="1" eaLnBrk="1" hangingPunct="1"/>
            <a:r>
              <a:rPr lang="en-US"/>
              <a:t>Tahan lama</a:t>
            </a:r>
          </a:p>
          <a:p>
            <a:pPr lvl="2" eaLnBrk="1" hangingPunct="1"/>
            <a:r>
              <a:rPr lang="en-US"/>
              <a:t>File disimpan di dalam memori sekunder dan </a:t>
            </a:r>
            <a:r>
              <a:rPr lang="en-US" u="sng"/>
              <a:t>tidak hilang ketika sistem dimatikan</a:t>
            </a:r>
          </a:p>
          <a:p>
            <a:pPr lvl="1" eaLnBrk="1" hangingPunct="1"/>
            <a:r>
              <a:rPr lang="en-US"/>
              <a:t>Dapat digunakan bersama oleh sejumlah proses</a:t>
            </a:r>
          </a:p>
          <a:p>
            <a:pPr lvl="2" eaLnBrk="1" hangingPunct="1"/>
            <a:r>
              <a:rPr lang="en-US"/>
              <a:t>Setiap file mempunyai nama dan hak akses sehingga dapat ditentukan </a:t>
            </a:r>
            <a:r>
              <a:rPr lang="en-US" u="sng"/>
              <a:t>proses mana saja yang bisa mengaksesnya</a:t>
            </a:r>
          </a:p>
          <a:p>
            <a:pPr lvl="1" eaLnBrk="1" hangingPunct="1"/>
            <a:r>
              <a:rPr lang="en-US"/>
              <a:t>Mempunyai struktur tertentu</a:t>
            </a:r>
          </a:p>
          <a:p>
            <a:pPr lvl="2" eaLnBrk="1" hangingPunct="1"/>
            <a:r>
              <a:rPr lang="en-US"/>
              <a:t>Setiap file mempunyai </a:t>
            </a:r>
            <a:r>
              <a:rPr lang="en-US">
                <a:solidFill>
                  <a:srgbClr val="FF0000"/>
                </a:solidFill>
              </a:rPr>
              <a:t>struktur internal tertentu </a:t>
            </a:r>
            <a:r>
              <a:rPr lang="en-US"/>
              <a:t>sesuai dengan jenis aplikasi yang menggunakannya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0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Hak Akses </a:t>
            </a:r>
            <a:r>
              <a:rPr lang="en-US" sz="3200"/>
              <a:t>(1)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Hak akses user lain terhadap file: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None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User lain tidak boleh tahu keberadaan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User lain tidak boleh membaca direktori yang mengandung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Knowledge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User lain dapat mengetahui keberadaan suatu file dan pemilik file tersebut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Execution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User lain dapat me-load dan mengeksekusi program tetapi tidak boleh meng-copy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Reading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User lain dapat membaca, meng-copy, dan mengeksekusi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Hak Akses </a:t>
            </a:r>
            <a:r>
              <a:rPr lang="en-US" sz="3200"/>
              <a:t>(2)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77777"/>
                </a:solidFill>
              </a:rPr>
              <a:t>Hak akses user lain terhadap file: (lanjutan)</a:t>
            </a:r>
          </a:p>
          <a:p>
            <a:pPr lvl="1" eaLnBrk="1" hangingPunct="1"/>
            <a:r>
              <a:rPr lang="en-US"/>
              <a:t>Appending</a:t>
            </a:r>
          </a:p>
          <a:p>
            <a:pPr lvl="2" eaLnBrk="1" hangingPunct="1"/>
            <a:r>
              <a:rPr lang="en-US"/>
              <a:t>User lain boleh menambahkan data ke dalam file tetapi tidak boleh memodifikasi atau menghapus isi file</a:t>
            </a:r>
          </a:p>
          <a:p>
            <a:pPr lvl="1" eaLnBrk="1" hangingPunct="1"/>
            <a:r>
              <a:rPr lang="en-US"/>
              <a:t>Updating</a:t>
            </a:r>
          </a:p>
          <a:p>
            <a:pPr lvl="2" eaLnBrk="1" hangingPunct="1"/>
            <a:r>
              <a:rPr lang="en-US"/>
              <a:t>User lain boleh memodifikasi, menghapus, dan menambahkan data ke dalam file</a:t>
            </a:r>
          </a:p>
          <a:p>
            <a:pPr lvl="1" eaLnBrk="1" hangingPunct="1"/>
            <a:r>
              <a:rPr lang="en-US"/>
              <a:t>Changing protection</a:t>
            </a:r>
          </a:p>
          <a:p>
            <a:pPr lvl="2" eaLnBrk="1" hangingPunct="1"/>
            <a:r>
              <a:rPr lang="en-US"/>
              <a:t>User lain dapat mengubah hak akses untuk diberikan ke user lainnya</a:t>
            </a:r>
          </a:p>
          <a:p>
            <a:pPr lvl="1" eaLnBrk="1" hangingPunct="1"/>
            <a:r>
              <a:rPr lang="en-US"/>
              <a:t>Deletion</a:t>
            </a:r>
          </a:p>
          <a:p>
            <a:pPr lvl="2" eaLnBrk="1" hangingPunct="1"/>
            <a:r>
              <a:rPr lang="en-US"/>
              <a:t>User lain dapat menghapus file dari sistem file</a:t>
            </a:r>
            <a:endParaRPr 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Hak Akses </a:t>
            </a:r>
            <a:r>
              <a:rPr lang="en-US" sz="3200"/>
              <a:t>(3)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/>
              <a:t>Hirarki hak akses: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Hak akses paling luas adalah deletion disusul dengan changing protection, updating, dst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Hak akses paling terbatas adalah none disusul dengan knowledge, execution, dst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Pemilik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Mempunyai semua hak akses terhadap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Bisa memberikan hak akses ke user lainnya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Kelas user yang dapat diberi hak akses: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User khusus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Individual user yang ditandai dengan ID user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Kelompok user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Sejumlah user yang tergabung ke dalam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Semua user</a:t>
            </a:r>
          </a:p>
          <a:p>
            <a:pPr lvl="2" eaLnBrk="1" hangingPunct="1">
              <a:lnSpc>
                <a:spcPct val="80000"/>
              </a:lnSpc>
            </a:pPr>
            <a:r>
              <a:rPr lang="en-US"/>
              <a:t>Semua user yang dapat mengakses sistem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5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73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Pengaksesan Bersama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/>
              <a:t>Manajemen</a:t>
            </a:r>
            <a:r>
              <a:rPr lang="en-US" dirty="0"/>
              <a:t> file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agar </a:t>
            </a:r>
            <a:r>
              <a:rPr lang="en-US" dirty="0" err="1"/>
              <a:t>suatu</a:t>
            </a:r>
            <a:r>
              <a:rPr lang="en-US" dirty="0"/>
              <a:t> file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user (sharing)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Cara brute-force: </a:t>
            </a:r>
            <a:r>
              <a:rPr lang="en-US" dirty="0" err="1"/>
              <a:t>sebelum</a:t>
            </a:r>
            <a:r>
              <a:rPr lang="en-US" dirty="0"/>
              <a:t> di-update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file </a:t>
            </a:r>
            <a:r>
              <a:rPr lang="en-US" dirty="0" err="1"/>
              <a:t>dikunci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Cara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: 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mengunci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record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-update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record </a:t>
            </a:r>
            <a:r>
              <a:rPr lang="en-US" dirty="0" err="1"/>
              <a:t>dikunci</a:t>
            </a:r>
            <a:r>
              <a:rPr lang="en-US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Pengaksesan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mutual exclusion </a:t>
            </a:r>
            <a:r>
              <a:rPr lang="en-US" dirty="0" err="1"/>
              <a:t>dan</a:t>
            </a:r>
            <a:r>
              <a:rPr lang="en-US" dirty="0"/>
              <a:t> deadlock</a:t>
            </a:r>
          </a:p>
          <a:p>
            <a:pPr lvl="1">
              <a:lnSpc>
                <a:spcPct val="80000"/>
              </a:lnSpc>
            </a:pPr>
            <a:r>
              <a:rPr lang="en-US" sz="2500" dirty="0" err="1"/>
              <a:t>Contoh</a:t>
            </a:r>
            <a:r>
              <a:rPr lang="en-US" sz="2500" dirty="0"/>
              <a:t> </a:t>
            </a:r>
            <a:r>
              <a:rPr lang="en-US" sz="2500" dirty="0" err="1"/>
              <a:t>kasus</a:t>
            </a:r>
            <a:r>
              <a:rPr lang="en-US" sz="2500" dirty="0"/>
              <a:t>: reader/writer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Record Blocking </a:t>
            </a:r>
            <a:r>
              <a:rPr lang="en-US" sz="2800"/>
              <a:t>(1)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524000"/>
            <a:ext cx="7696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Mengapa perlu dilakukan record blocking ?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Karena penyimpanan data di dalam memori sekunder </a:t>
            </a:r>
            <a:r>
              <a:rPr lang="en-US">
                <a:solidFill>
                  <a:srgbClr val="FF0000"/>
                </a:solidFill>
              </a:rPr>
              <a:t>dalam bentuk blok bukan berbentuk record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Bagaimana jika ukuran blok lebih besar daripada ukuran record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/>
              <a:t>(+) Lebih banyak record yang dapat dilewatkan melalui proses I/O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/>
              <a:t>(+) Operasi I/O berkurang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/>
              <a:t>(+) Pemrosesan semakin cepat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/>
              <a:t>( ̶ ) Perlu buffer I/O lebih besar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/>
              <a:t>( ̶ ) Manajemen buffer lebih sukar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1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1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Record Blocking </a:t>
            </a:r>
            <a:r>
              <a:rPr lang="en-US" sz="2800"/>
              <a:t>(2)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Ukuran blok bersifat tetap atau variabel ?</a:t>
            </a:r>
          </a:p>
          <a:p>
            <a:pPr lvl="1" eaLnBrk="1" hangingPunct="1"/>
            <a:r>
              <a:rPr lang="en-US"/>
              <a:t>Sebagian besar sistem menggunakan model blok tetap, karena </a:t>
            </a:r>
            <a:r>
              <a:rPr lang="en-US">
                <a:solidFill>
                  <a:srgbClr val="FF0000"/>
                </a:solidFill>
              </a:rPr>
              <a:t>lebih mudah</a:t>
            </a:r>
            <a:r>
              <a:rPr lang="en-US"/>
              <a:t> dalam hal:</a:t>
            </a:r>
          </a:p>
          <a:p>
            <a:pPr lvl="2" eaLnBrk="1" hangingPunct="1"/>
            <a:r>
              <a:rPr lang="en-US" sz="2200"/>
              <a:t>Penanganan I/O</a:t>
            </a:r>
          </a:p>
          <a:p>
            <a:pPr lvl="2" eaLnBrk="1" hangingPunct="1"/>
            <a:r>
              <a:rPr lang="en-US" sz="2200"/>
              <a:t>Pengalokasian buffer di memori</a:t>
            </a:r>
          </a:p>
          <a:p>
            <a:pPr lvl="2" eaLnBrk="1" hangingPunct="1"/>
            <a:r>
              <a:rPr lang="en-US" sz="2200"/>
              <a:t>Pengorganisasian blok di memori sekunder</a:t>
            </a:r>
          </a:p>
          <a:p>
            <a:pPr eaLnBrk="1" hangingPunct="1"/>
            <a:r>
              <a:rPr lang="en-US"/>
              <a:t>Ada 3 metode blocking:</a:t>
            </a:r>
          </a:p>
          <a:p>
            <a:pPr lvl="1" eaLnBrk="1" hangingPunct="1"/>
            <a:r>
              <a:rPr lang="en-US"/>
              <a:t>Blok tetap (fixed)</a:t>
            </a:r>
          </a:p>
          <a:p>
            <a:pPr lvl="1" eaLnBrk="1" hangingPunct="1"/>
            <a:r>
              <a:rPr lang="en-US"/>
              <a:t>Blok terentang variabel (spanned)</a:t>
            </a:r>
          </a:p>
          <a:p>
            <a:pPr lvl="1" eaLnBrk="1" hangingPunct="1"/>
            <a:r>
              <a:rPr lang="en-US"/>
              <a:t>Blok tidak terentang variabel (unspanned)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4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1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1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Blok Tetap</a:t>
            </a:r>
            <a:endParaRPr lang="en-US" sz="2800"/>
          </a:p>
        </p:txBody>
      </p:sp>
      <p:sp>
        <p:nvSpPr>
          <p:cNvPr id="81715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953000"/>
            <a:ext cx="7772400" cy="114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Digunakan record-record berukuran tetap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Dapat terjadi fragmentasi internal pada akhir setiap sektor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00200"/>
            <a:ext cx="77724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Blok Terentang Variable </a:t>
            </a:r>
            <a:r>
              <a:rPr lang="en-US" sz="2800"/>
              <a:t>(1)</a:t>
            </a:r>
            <a:endParaRPr lang="en-US" sz="160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Digunakan record-record berukuran variabel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Ruang memori pada setiap sektor dapat dimanfaatkan secara maksimal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Digunakan pointer untuk menghubungkan sebuah record yang terpecah dan terletak pada 2 sektor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Apa kelebihan/kekurangan blok terentang variabel 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/>
              <a:t>(+) Efisien dalam penggunaan penyimpan data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/>
              <a:t>(+) Ukuran record tidak dibatasi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/>
              <a:t>( ̶ ) Sukar diimplementasikan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/>
              <a:t>( ̶ ) Untuk mengakses record yang terpisah pada sektor berbeda memerlukan operasi I/O 2 kali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/>
              <a:t>( ̶ ) File sukar di-update dalam hal pengorganisasiannya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1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1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Blok Terentang Variable </a:t>
            </a:r>
            <a:r>
              <a:rPr lang="en-US" sz="2800"/>
              <a:t>(2)</a:t>
            </a:r>
            <a:endParaRPr lang="en-US" sz="1600"/>
          </a:p>
        </p:txBody>
      </p:sp>
      <p:pic>
        <p:nvPicPr>
          <p:cNvPr id="819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0050"/>
            <a:ext cx="7704138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2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Blok Tidak Terentang Variable</a:t>
            </a:r>
            <a:endParaRPr lang="en-US" sz="2400"/>
          </a:p>
        </p:txBody>
      </p:sp>
      <p:sp>
        <p:nvSpPr>
          <p:cNvPr id="82022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953000"/>
            <a:ext cx="7772400" cy="1143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Digunakan record-record berukuran variabel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Terjadi pemborosan ruang memori jika ukuran record yang akan disimpan lebih besar daripada sisa ruang memori yang tersedia</a:t>
            </a:r>
          </a:p>
        </p:txBody>
      </p:sp>
      <p:pic>
        <p:nvPicPr>
          <p:cNvPr id="820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581150"/>
            <a:ext cx="75438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0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Sistem File </a:t>
            </a:r>
            <a:r>
              <a:rPr lang="en-US" sz="2800"/>
              <a:t>(2)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Operasi apa saja yang dapat dilakukan pada file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Create (buat):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membuat file baru dan dimasukkan ke struktur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Delete (hapus):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menghapus file dan dikeluarkan dari struktur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Open (buka):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membuka file sehingga dapat dilakukan fungsi-fungsi selanjutnya terhadap file tersebut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Close (tutup):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menutup file sehingga tidak dapat dilakukan fungsi-fungsi terhadap file tersebut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Read (baca):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membaca data pada file yang telah dibuka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Write (tulis):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/>
              <a:t>Untuk menambah atau mengubah data pada file yang telah terbuka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3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6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6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6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6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6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6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6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6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76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6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6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6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Manajemen Storage Sekunder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File</a:t>
            </a:r>
            <a:r>
              <a:rPr lang="en-US" smtClean="0"/>
              <a:t> di dalam storage sekunder </a:t>
            </a:r>
            <a:r>
              <a:rPr lang="en-US" smtClean="0">
                <a:solidFill>
                  <a:schemeClr val="tx1"/>
                </a:solidFill>
              </a:rPr>
              <a:t>terdiri dari sejumlah blok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Sistem manajemen file bertugas </a:t>
            </a:r>
            <a:r>
              <a:rPr lang="en-US" smtClean="0">
                <a:solidFill>
                  <a:schemeClr val="tx1"/>
                </a:solidFill>
              </a:rPr>
              <a:t>menangani alokasi blok ke dalam file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Sistem manajemen file harus </a:t>
            </a:r>
            <a:r>
              <a:rPr lang="en-US" smtClean="0">
                <a:solidFill>
                  <a:schemeClr val="tx1"/>
                </a:solidFill>
              </a:rPr>
              <a:t>menentukan ruang memori</a:t>
            </a:r>
            <a:r>
              <a:rPr lang="en-US" smtClean="0"/>
              <a:t> (blok) yang akan digunakan </a:t>
            </a:r>
            <a:r>
              <a:rPr lang="en-US" smtClean="0">
                <a:solidFill>
                  <a:schemeClr val="tx1"/>
                </a:solidFill>
              </a:rPr>
              <a:t>untuk menaruh file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Sistem manajemen file harus </a:t>
            </a:r>
            <a:r>
              <a:rPr lang="en-US" smtClean="0">
                <a:solidFill>
                  <a:schemeClr val="tx1"/>
                </a:solidFill>
              </a:rPr>
              <a:t>mendata ruang memori</a:t>
            </a:r>
            <a:r>
              <a:rPr lang="en-US" smtClean="0"/>
              <a:t> mana saja yang dapat digunakan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Pengalokasian File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Permasalahan pada pengalokasian file:</a:t>
            </a:r>
          </a:p>
          <a:p>
            <a:pPr lvl="1" eaLnBrk="1" hangingPunct="1"/>
            <a:r>
              <a:rPr lang="en-US"/>
              <a:t>Apakah file yang baru dibuat perlu langsung diberi ruang alokasi </a:t>
            </a:r>
            <a:r>
              <a:rPr lang="en-US">
                <a:solidFill>
                  <a:srgbClr val="FF0000"/>
                </a:solidFill>
              </a:rPr>
              <a:t>besar atau tidak</a:t>
            </a:r>
            <a:r>
              <a:rPr lang="en-US"/>
              <a:t> ?</a:t>
            </a:r>
          </a:p>
          <a:p>
            <a:pPr lvl="1" eaLnBrk="1" hangingPunct="1"/>
            <a:r>
              <a:rPr lang="en-US"/>
              <a:t>Berapakah </a:t>
            </a:r>
            <a:r>
              <a:rPr lang="en-US">
                <a:solidFill>
                  <a:srgbClr val="FF0000"/>
                </a:solidFill>
              </a:rPr>
              <a:t>ukuran portion</a:t>
            </a:r>
            <a:r>
              <a:rPr lang="en-US"/>
              <a:t> untuk setiap pengalokasian file ?</a:t>
            </a:r>
          </a:p>
          <a:p>
            <a:pPr lvl="2" eaLnBrk="1" hangingPunct="1"/>
            <a:r>
              <a:rPr lang="en-US">
                <a:solidFill>
                  <a:srgbClr val="FF0000"/>
                </a:solidFill>
              </a:rPr>
              <a:t>Portion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jumlah blok</a:t>
            </a:r>
            <a:r>
              <a:rPr lang="en-US"/>
              <a:t> yang dialokasikan untuk</a:t>
            </a:r>
            <a:r>
              <a:rPr lang="id-ID"/>
              <a:t> suatu</a:t>
            </a:r>
            <a:r>
              <a:rPr lang="en-US"/>
              <a:t> file, </a:t>
            </a:r>
            <a:r>
              <a:rPr lang="id-ID"/>
              <a:t>dapat</a:t>
            </a:r>
            <a:r>
              <a:rPr lang="en-US"/>
              <a:t> berurutan maupun tidak</a:t>
            </a:r>
          </a:p>
          <a:p>
            <a:pPr lvl="2" eaLnBrk="1" hangingPunct="1"/>
            <a:r>
              <a:rPr lang="en-US"/>
              <a:t>Portion dapat berukuran </a:t>
            </a:r>
            <a:r>
              <a:rPr lang="id-ID"/>
              <a:t>sebesar </a:t>
            </a:r>
            <a:r>
              <a:rPr lang="en-US"/>
              <a:t>satu blok atau satu file</a:t>
            </a:r>
          </a:p>
          <a:p>
            <a:pPr lvl="1" eaLnBrk="1" hangingPunct="1"/>
            <a:r>
              <a:rPr lang="en-US"/>
              <a:t>Apa </a:t>
            </a:r>
            <a:r>
              <a:rPr lang="en-US">
                <a:solidFill>
                  <a:srgbClr val="FF0000"/>
                </a:solidFill>
              </a:rPr>
              <a:t>jenis struktur data atau tabel</a:t>
            </a:r>
            <a:r>
              <a:rPr lang="en-US"/>
              <a:t> yang akan digunakan </a:t>
            </a:r>
            <a:r>
              <a:rPr lang="en-US">
                <a:solidFill>
                  <a:srgbClr val="FF0000"/>
                </a:solidFill>
              </a:rPr>
              <a:t>untuk mencatat portion</a:t>
            </a:r>
            <a:r>
              <a:rPr lang="en-US"/>
              <a:t> yang dimiliki suatu file ?</a:t>
            </a:r>
          </a:p>
          <a:p>
            <a:pPr lvl="2" eaLnBrk="1" hangingPunct="1"/>
            <a:r>
              <a:rPr lang="en-US"/>
              <a:t>Misal: DOS menggunakan FAT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Preallocation dan Alokasi Dinamis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Preallocation: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File yang baru dibuat langsung </a:t>
            </a:r>
            <a:r>
              <a:rPr lang="en-US" sz="2200">
                <a:solidFill>
                  <a:srgbClr val="FF0000"/>
                </a:solidFill>
              </a:rPr>
              <a:t>diberi lokasi memori yang besar (</a:t>
            </a:r>
            <a:r>
              <a:rPr lang="en-US" sz="2200"/>
              <a:t>maksimum)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Contoh implementasi: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Program kompilasi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Program untuk menghasilkan ringkasan suatu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Transfer file melalui jaringan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Kekurangan: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Sukar memprediksi</a:t>
            </a:r>
            <a:r>
              <a:rPr lang="en-US"/>
              <a:t> kebutuhan maksimum suatu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Prediksi ukuran file cenderung berlebihan (</a:t>
            </a:r>
            <a:r>
              <a:rPr lang="en-US" i="1">
                <a:solidFill>
                  <a:srgbClr val="FF0000"/>
                </a:solidFill>
              </a:rPr>
              <a:t>overestimated</a:t>
            </a:r>
            <a:r>
              <a:rPr lang="en-US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Boros</a:t>
            </a:r>
            <a:r>
              <a:rPr lang="en-US"/>
              <a:t> penggunaan memori sekunder</a:t>
            </a:r>
          </a:p>
          <a:p>
            <a:pPr eaLnBrk="1" hangingPunct="1">
              <a:lnSpc>
                <a:spcPct val="90000"/>
              </a:lnSpc>
            </a:pPr>
            <a:r>
              <a:rPr lang="id-ID" sz="2200"/>
              <a:t>Alokasi dinamis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/>
              <a:t>Alokasi memori </a:t>
            </a:r>
            <a:r>
              <a:rPr lang="id-ID" sz="2000">
                <a:solidFill>
                  <a:srgbClr val="FF0000"/>
                </a:solidFill>
              </a:rPr>
              <a:t>sesuai</a:t>
            </a:r>
            <a:r>
              <a:rPr lang="id-ID" sz="2000"/>
              <a:t> dengan </a:t>
            </a:r>
            <a:r>
              <a:rPr lang="id-ID" sz="2000">
                <a:solidFill>
                  <a:srgbClr val="FF0000"/>
                </a:solidFill>
              </a:rPr>
              <a:t>kebutuhan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/>
              <a:t>Mengatasi kekurangan pada model </a:t>
            </a:r>
            <a:r>
              <a:rPr lang="id-ID" sz="2000" i="1"/>
              <a:t>pr</a:t>
            </a:r>
            <a:r>
              <a:rPr lang="en-US" sz="2000" i="1"/>
              <a:t>e</a:t>
            </a:r>
            <a:r>
              <a:rPr lang="id-ID" sz="2000" i="1"/>
              <a:t>allocation</a:t>
            </a:r>
            <a:endParaRPr lang="en-US" sz="2000" i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5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4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4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Ukuran </a:t>
            </a:r>
            <a:r>
              <a:rPr lang="id-ID" i="1" smtClean="0"/>
              <a:t>Portion</a:t>
            </a:r>
            <a:endParaRPr lang="en-US" sz="3200" i="1"/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/>
              <a:t>Beberapa fakta yang perlu dipertimbangkan dalam menentukan ukuran </a:t>
            </a:r>
            <a:r>
              <a:rPr lang="id-ID" i="1"/>
              <a:t>portion</a:t>
            </a:r>
            <a:r>
              <a:rPr lang="id-ID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d-ID"/>
              <a:t>Letak bagian-bagian file yang </a:t>
            </a:r>
            <a:r>
              <a:rPr lang="id-ID">
                <a:solidFill>
                  <a:srgbClr val="FF0000"/>
                </a:solidFill>
              </a:rPr>
              <a:t>berurutan</a:t>
            </a:r>
            <a:r>
              <a:rPr lang="id-ID"/>
              <a:t> dapat </a:t>
            </a:r>
            <a:r>
              <a:rPr lang="id-ID">
                <a:solidFill>
                  <a:srgbClr val="FF0000"/>
                </a:solidFill>
              </a:rPr>
              <a:t>meningkatkan performansi</a:t>
            </a:r>
            <a:r>
              <a:rPr lang="id-ID"/>
              <a:t>, khususnya pada operasi </a:t>
            </a:r>
            <a:r>
              <a:rPr lang="id-ID" i="1"/>
              <a:t>Retrieve_Next</a:t>
            </a:r>
          </a:p>
          <a:p>
            <a:pPr lvl="1" eaLnBrk="1" hangingPunct="1">
              <a:lnSpc>
                <a:spcPct val="90000"/>
              </a:lnSpc>
            </a:pPr>
            <a:r>
              <a:rPr lang="id-ID"/>
              <a:t>Jika ukuran </a:t>
            </a:r>
            <a:r>
              <a:rPr lang="id-ID">
                <a:solidFill>
                  <a:srgbClr val="FF0000"/>
                </a:solidFill>
              </a:rPr>
              <a:t>portion terlalu kecil</a:t>
            </a:r>
            <a:r>
              <a:rPr lang="id-ID"/>
              <a:t> akan berakibat </a:t>
            </a:r>
            <a:r>
              <a:rPr lang="id-ID">
                <a:solidFill>
                  <a:srgbClr val="FF0000"/>
                </a:solidFill>
              </a:rPr>
              <a:t>ukuran tabel</a:t>
            </a:r>
            <a:r>
              <a:rPr lang="id-ID"/>
              <a:t> yang digunakan untuk mencatat alokasi file </a:t>
            </a:r>
            <a:r>
              <a:rPr lang="id-ID">
                <a:solidFill>
                  <a:srgbClr val="FF0000"/>
                </a:solidFill>
              </a:rPr>
              <a:t>semakin besar</a:t>
            </a:r>
          </a:p>
          <a:p>
            <a:pPr lvl="1" eaLnBrk="1" hangingPunct="1">
              <a:lnSpc>
                <a:spcPct val="90000"/>
              </a:lnSpc>
            </a:pPr>
            <a:r>
              <a:rPr lang="id-ID"/>
              <a:t>Ukuran portion yang tetap (misal blok) dapat mempermudah penempatan ulang suatu file</a:t>
            </a:r>
          </a:p>
          <a:p>
            <a:pPr lvl="1" eaLnBrk="1" hangingPunct="1">
              <a:lnSpc>
                <a:spcPct val="90000"/>
              </a:lnSpc>
            </a:pPr>
            <a:r>
              <a:rPr lang="id-ID"/>
              <a:t>Ukuran portion yang variabel atau berukuran tetap tetapi kecil dapat mengurangi pemborosan ruang memori sekunder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Model Portion</a:t>
            </a:r>
            <a:endParaRPr lang="en-US" sz="320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5738" indent="-185738">
              <a:lnSpc>
                <a:spcPct val="80000"/>
              </a:lnSpc>
            </a:pPr>
            <a:r>
              <a:rPr lang="id-ID" sz="2400"/>
              <a:t>Portion berukuran besar, berurutan, dan variabel</a:t>
            </a:r>
          </a:p>
          <a:p>
            <a:pPr marL="650875" lvl="1">
              <a:lnSpc>
                <a:spcPct val="80000"/>
              </a:lnSpc>
            </a:pPr>
            <a:r>
              <a:rPr lang="id-ID" sz="2000"/>
              <a:t>Strategi dalam untuk menempatkan suatu file:</a:t>
            </a:r>
          </a:p>
          <a:p>
            <a:pPr marL="1176338" lvl="2">
              <a:lnSpc>
                <a:spcPct val="80000"/>
              </a:lnSpc>
            </a:pPr>
            <a:r>
              <a:rPr lang="id-ID" sz="1900">
                <a:solidFill>
                  <a:srgbClr val="FF0000"/>
                </a:solidFill>
              </a:rPr>
              <a:t>First fit</a:t>
            </a:r>
            <a:r>
              <a:rPr lang="id-ID" sz="1900"/>
              <a:t>: dipilih sejumlah blok berurutan yang ukurannya mencukupi</a:t>
            </a:r>
          </a:p>
          <a:p>
            <a:pPr marL="1176338" lvl="2">
              <a:lnSpc>
                <a:spcPct val="80000"/>
              </a:lnSpc>
            </a:pPr>
            <a:r>
              <a:rPr lang="id-ID" sz="1900">
                <a:solidFill>
                  <a:srgbClr val="FF0000"/>
                </a:solidFill>
              </a:rPr>
              <a:t>Best fit</a:t>
            </a:r>
            <a:r>
              <a:rPr lang="id-ID" sz="1900"/>
              <a:t>: dipilih sejumlah blok berurutan yang sisa ruang memorinya paling kecil</a:t>
            </a:r>
          </a:p>
          <a:p>
            <a:pPr marL="1176338" lvl="2">
              <a:lnSpc>
                <a:spcPct val="80000"/>
              </a:lnSpc>
            </a:pPr>
            <a:r>
              <a:rPr lang="id-ID" sz="1900">
                <a:solidFill>
                  <a:srgbClr val="FF0000"/>
                </a:solidFill>
              </a:rPr>
              <a:t>Nearest fit</a:t>
            </a:r>
            <a:r>
              <a:rPr lang="id-ID" sz="1900"/>
              <a:t>: dipilih sejumlah blok berurutan yang lokasinya sesudah penempatan file terakhir dan ukurannya mencukupi</a:t>
            </a:r>
          </a:p>
          <a:p>
            <a:pPr marL="650875" lvl="1">
              <a:lnSpc>
                <a:spcPct val="80000"/>
              </a:lnSpc>
              <a:buNone/>
            </a:pPr>
            <a:r>
              <a:rPr lang="id-ID" sz="2000"/>
              <a:t>(+) Pemborosan ruang memori berkurang, karena ukuran variabel</a:t>
            </a:r>
          </a:p>
          <a:p>
            <a:pPr marL="650875" lvl="1">
              <a:lnSpc>
                <a:spcPct val="80000"/>
              </a:lnSpc>
              <a:buNone/>
            </a:pPr>
            <a:r>
              <a:rPr lang="id-ID" sz="2000"/>
              <a:t>(+) Tabel alokasi </a:t>
            </a:r>
            <a:r>
              <a:rPr lang="en-US" sz="2000"/>
              <a:t>file </a:t>
            </a:r>
            <a:r>
              <a:rPr lang="id-ID" sz="2000"/>
              <a:t>berukuran kecil, </a:t>
            </a:r>
            <a:r>
              <a:rPr lang="id-ID" sz="2000">
                <a:solidFill>
                  <a:srgbClr val="FF0000"/>
                </a:solidFill>
              </a:rPr>
              <a:t>kenapa ?</a:t>
            </a:r>
          </a:p>
          <a:p>
            <a:pPr marL="650875" lvl="1">
              <a:lnSpc>
                <a:spcPct val="80000"/>
              </a:lnSpc>
              <a:buNone/>
            </a:pPr>
            <a:r>
              <a:rPr lang="en-US" sz="2000"/>
              <a:t>( ̶ )</a:t>
            </a:r>
            <a:r>
              <a:rPr lang="id-ID" sz="2000"/>
              <a:t> Penempatan ulang suatu file sukar dilakukan</a:t>
            </a:r>
          </a:p>
          <a:p>
            <a:pPr marL="185738" indent="-185738">
              <a:lnSpc>
                <a:spcPct val="80000"/>
              </a:lnSpc>
            </a:pPr>
            <a:r>
              <a:rPr lang="id-ID" sz="2400"/>
              <a:t>Portion berupa blok</a:t>
            </a:r>
            <a:r>
              <a:rPr lang="en-US" sz="2400"/>
              <a:t> berukuran tetap</a:t>
            </a:r>
            <a:endParaRPr lang="id-ID" sz="2400"/>
          </a:p>
          <a:p>
            <a:pPr marL="650875" lvl="1">
              <a:lnSpc>
                <a:spcPct val="80000"/>
              </a:lnSpc>
              <a:buNone/>
            </a:pPr>
            <a:r>
              <a:rPr lang="id-ID" sz="2000"/>
              <a:t>(+) Lebih fleksibel, karena portion berukuran kecil</a:t>
            </a:r>
          </a:p>
          <a:p>
            <a:pPr marL="650875" lvl="1">
              <a:lnSpc>
                <a:spcPct val="80000"/>
              </a:lnSpc>
              <a:buNone/>
            </a:pPr>
            <a:r>
              <a:rPr lang="en-US" sz="2000"/>
              <a:t>( ̶ )</a:t>
            </a:r>
            <a:r>
              <a:rPr lang="id-ID" sz="2000"/>
              <a:t> Tabel alokasi berukuran besar dan kompleks, </a:t>
            </a:r>
            <a:r>
              <a:rPr lang="id-ID" sz="2000">
                <a:solidFill>
                  <a:srgbClr val="FF0000"/>
                </a:solidFill>
              </a:rPr>
              <a:t>kenapa ?</a:t>
            </a:r>
          </a:p>
          <a:p>
            <a:pPr marL="650875" lvl="1">
              <a:lnSpc>
                <a:spcPct val="80000"/>
              </a:lnSpc>
              <a:buNone/>
            </a:pPr>
            <a:r>
              <a:rPr lang="en-US" sz="2000"/>
              <a:t>( ̶ )</a:t>
            </a:r>
            <a:r>
              <a:rPr lang="id-ID" sz="2000"/>
              <a:t> Letak suatu file tidak berurutan, karena alokasinya berdasarkan permintaan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6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Metode Pengalokasian File</a:t>
            </a:r>
            <a:endParaRPr lang="en-US" smtClean="0"/>
          </a:p>
        </p:txBody>
      </p:sp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Ada 3 metode pengalokasian file:</a:t>
            </a:r>
          </a:p>
          <a:p>
            <a:pPr lvl="1" eaLnBrk="1" hangingPunct="1"/>
            <a:r>
              <a:rPr lang="id-ID" smtClean="0"/>
              <a:t>Pengalokasian berurutan (c</a:t>
            </a:r>
            <a:r>
              <a:rPr lang="en-US" smtClean="0"/>
              <a:t>ontiguous</a:t>
            </a:r>
            <a:r>
              <a:rPr lang="id-ID" smtClean="0"/>
              <a:t>)</a:t>
            </a:r>
          </a:p>
          <a:p>
            <a:pPr lvl="1" eaLnBrk="1" hangingPunct="1"/>
            <a:r>
              <a:rPr lang="id-ID" smtClean="0"/>
              <a:t>Pengalokasian berantai (chained)</a:t>
            </a:r>
            <a:endParaRPr lang="en-US" smtClean="0"/>
          </a:p>
          <a:p>
            <a:pPr lvl="1" eaLnBrk="1" hangingPunct="1"/>
            <a:r>
              <a:rPr lang="id-ID" smtClean="0"/>
              <a:t>Pengalokasian berindeks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erurutan (</a:t>
            </a:r>
            <a:r>
              <a:rPr lang="en-US" sz="3600"/>
              <a:t>Contiguous</a:t>
            </a:r>
            <a:r>
              <a:rPr lang="id-ID" sz="3600"/>
              <a:t>)</a:t>
            </a:r>
            <a:r>
              <a:rPr lang="en-US" sz="3600"/>
              <a:t> </a:t>
            </a:r>
            <a:r>
              <a:rPr lang="en-US" sz="2400"/>
              <a:t>(1)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Karakteristik: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File ditempatkan pada sejumlah blok yang berurutan pada saat file dibuat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Menggunakan strategi preallocation dan ukuran portion variabel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Pada tabel alokasi file setiap file mempunyai sebuah entri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Setiap entri menyimpan informasi tentang awal blok dan jumlah blok yang digunakan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Sangat sesuai diterapkan pada model file sekuensial</a:t>
            </a:r>
            <a:endParaRPr lang="id-ID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4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erurutan (</a:t>
            </a:r>
            <a:r>
              <a:rPr lang="en-US" sz="3600"/>
              <a:t>Contiguous</a:t>
            </a:r>
            <a:r>
              <a:rPr lang="id-ID" sz="3600"/>
              <a:t>)</a:t>
            </a:r>
            <a:r>
              <a:rPr lang="en-US" sz="3600"/>
              <a:t> </a:t>
            </a:r>
            <a:r>
              <a:rPr lang="en-US" sz="2400"/>
              <a:t>(2)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/>
              <a:t>Kelebihan/kekurangan: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/>
              <a:t>(+) Memperbaiki performansi I/O untuk pemrosesan secara sekuensial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/>
              <a:t>(+) Pengambilan sebuah blok mudah dilakukan</a:t>
            </a:r>
          </a:p>
          <a:p>
            <a:pPr lvl="2" eaLnBrk="1" hangingPunct="1">
              <a:lnSpc>
                <a:spcPct val="90000"/>
              </a:lnSpc>
            </a:pPr>
            <a:r>
              <a:rPr lang="id-ID"/>
              <a:t>Misal: jika suatu file terletak pada blok b dan akan diambil blok ke-i, maka nomor blok yang akan diambil menjadi b+i-1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/>
              <a:t>( ̶ ) Terjadi fragmentasi eksternal, sehingga sulit menemukan kumpulan blok berurutan yang panjangnya mencukupi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/>
              <a:t>( ̶ ) Perlu dilakukan pemadatan (compaction) secara periodik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/>
              <a:t>( ̶ ) Perlu mengetahui ukuran file saat dibuat</a:t>
            </a:r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9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3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3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erurutan (</a:t>
            </a:r>
            <a:r>
              <a:rPr lang="en-US" sz="3600"/>
              <a:t>Contiguous</a:t>
            </a:r>
            <a:r>
              <a:rPr lang="id-ID" sz="3600"/>
              <a:t>)</a:t>
            </a:r>
            <a:r>
              <a:rPr lang="en-US" sz="3600"/>
              <a:t> </a:t>
            </a:r>
            <a:r>
              <a:rPr lang="en-US" sz="2400"/>
              <a:t>(3)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Sebelum compaction</a:t>
            </a:r>
            <a:endParaRPr lang="id-ID" sz="2000">
              <a:solidFill>
                <a:schemeClr val="bg1"/>
              </a:solidFill>
            </a:endParaRPr>
          </a:p>
        </p:txBody>
      </p:sp>
      <p:pic>
        <p:nvPicPr>
          <p:cNvPr id="834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1188" y="1676401"/>
            <a:ext cx="6069012" cy="457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4565" name="Rectangle 5"/>
          <p:cNvSpPr>
            <a:spLocks noChangeArrowheads="1"/>
          </p:cNvSpPr>
          <p:nvPr/>
        </p:nvSpPr>
        <p:spPr bwMode="auto">
          <a:xfrm>
            <a:off x="7010400" y="1752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Sesudah compaction</a:t>
            </a:r>
            <a:endParaRPr lang="id-ID" sz="2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3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34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3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erantai (</a:t>
            </a:r>
            <a:r>
              <a:rPr lang="en-US" sz="3600"/>
              <a:t>C</a:t>
            </a:r>
            <a:r>
              <a:rPr lang="id-ID" sz="3600"/>
              <a:t>hained)</a:t>
            </a:r>
            <a:r>
              <a:rPr lang="en-US" sz="3600"/>
              <a:t> </a:t>
            </a:r>
            <a:r>
              <a:rPr lang="en-US" sz="2400"/>
              <a:t>(1)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/>
              <a:t>Karakteristik: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Pengalokasian berdasarkan pada individual blok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Setiap blok mempunyai pointer yang menunjuk ke blok berikutnya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Kebanyakan m</a:t>
            </a:r>
            <a:r>
              <a:rPr lang="id-ID"/>
              <a:t>enggunakan strategi </a:t>
            </a:r>
            <a:r>
              <a:rPr lang="en-US"/>
              <a:t>pengalokasian dinamis (per blok), meskipun strategi </a:t>
            </a:r>
            <a:r>
              <a:rPr lang="id-ID"/>
              <a:t>preallocation </a:t>
            </a:r>
            <a:r>
              <a:rPr lang="en-US"/>
              <a:t>juga </a:t>
            </a:r>
            <a:r>
              <a:rPr lang="id-ID"/>
              <a:t>da</a:t>
            </a:r>
            <a:r>
              <a:rPr lang="en-US"/>
              <a:t>pat digunakan</a:t>
            </a:r>
            <a:endParaRPr lang="id-ID"/>
          </a:p>
          <a:p>
            <a:pPr lvl="1" eaLnBrk="1" hangingPunct="1">
              <a:lnSpc>
                <a:spcPct val="90000"/>
              </a:lnSpc>
            </a:pPr>
            <a:r>
              <a:rPr lang="id-ID"/>
              <a:t>Pada tabel alokasi file setiap file mempunyai sebuah entri</a:t>
            </a:r>
          </a:p>
          <a:p>
            <a:pPr lvl="1" eaLnBrk="1" hangingPunct="1">
              <a:lnSpc>
                <a:spcPct val="90000"/>
              </a:lnSpc>
            </a:pPr>
            <a:r>
              <a:rPr lang="id-ID"/>
              <a:t>Setiap entri menyimpan informasi tentang awal blok dan jumlah blok yang digunakan</a:t>
            </a: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Sesuai untuk diterapkan pada model file sekuensial</a:t>
            </a:r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File </a:t>
            </a:r>
            <a:r>
              <a:rPr lang="en-US" sz="2800"/>
              <a:t>(1)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/>
              <a:t>Field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Merupakan elemen dasar dari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Terdiri dari </a:t>
            </a:r>
            <a:r>
              <a:rPr lang="en-US">
                <a:solidFill>
                  <a:srgbClr val="FF0000"/>
                </a:solidFill>
              </a:rPr>
              <a:t>nilai tunggal </a:t>
            </a:r>
            <a:r>
              <a:rPr lang="en-US"/>
              <a:t>(misal: nama akhir, tanggal, nilai yang diperoleh dari sensor, dll)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Mempunyai </a:t>
            </a:r>
            <a:r>
              <a:rPr lang="en-US">
                <a:solidFill>
                  <a:srgbClr val="FF0000"/>
                </a:solidFill>
              </a:rPr>
              <a:t>panjang</a:t>
            </a:r>
            <a:r>
              <a:rPr lang="en-US"/>
              <a:t> dan </a:t>
            </a:r>
            <a:r>
              <a:rPr lang="en-US">
                <a:solidFill>
                  <a:srgbClr val="FF0000"/>
                </a:solidFill>
              </a:rPr>
              <a:t>tipe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Panjang field dapat tetap atau variabel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Record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Merupakan </a:t>
            </a:r>
            <a:r>
              <a:rPr lang="en-US">
                <a:solidFill>
                  <a:srgbClr val="FF0000"/>
                </a:solidFill>
              </a:rPr>
              <a:t>kumpulan dari sejumlah field </a:t>
            </a:r>
            <a:r>
              <a:rPr lang="en-US"/>
              <a:t>yang saling berkaitan sehingga oleh program aplikasi akan terlihat sebagai satu kesatuan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Misal: Catatan </a:t>
            </a:r>
            <a:r>
              <a:rPr lang="en-US">
                <a:solidFill>
                  <a:srgbClr val="FF0000"/>
                </a:solidFill>
              </a:rPr>
              <a:t>pegawai</a:t>
            </a:r>
            <a:r>
              <a:rPr lang="en-US"/>
              <a:t> (terdiri dari: nama, nomor pegawai, tanggal lahir, golongan, dll)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Panjang record dapat tetap atau variable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erantai (</a:t>
            </a:r>
            <a:r>
              <a:rPr lang="en-US" sz="3600"/>
              <a:t>C</a:t>
            </a:r>
            <a:r>
              <a:rPr lang="id-ID" sz="3600"/>
              <a:t>hained)</a:t>
            </a:r>
            <a:r>
              <a:rPr lang="en-US" sz="4000"/>
              <a:t> </a:t>
            </a:r>
            <a:r>
              <a:rPr lang="en-US" sz="2800"/>
              <a:t>(2)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Kelebihan/kekurangan</a:t>
            </a:r>
            <a:r>
              <a:rPr lang="id-ID" smtClean="0"/>
              <a:t>:</a:t>
            </a: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(+) Mudah dilakukan penambahan atau pengurangan blok</a:t>
            </a:r>
          </a:p>
          <a:p>
            <a:pPr lvl="1" eaLnBrk="1" hangingPunct="1">
              <a:buFontTx/>
              <a:buNone/>
            </a:pPr>
            <a:r>
              <a:rPr lang="en-US" smtClean="0"/>
              <a:t>(+) Tidak terjadi fragmentasi eksternal</a:t>
            </a:r>
          </a:p>
          <a:p>
            <a:pPr lvl="1" eaLnBrk="1" hangingPunct="1">
              <a:buFontTx/>
              <a:buNone/>
            </a:pPr>
            <a:r>
              <a:rPr lang="en-US" smtClean="0"/>
              <a:t>( ̶ ) Tidak mendukung prinsip locality, sehingga untuk mengambil beberapa blok sekaligus harus mengakses beberapa bagian di disk</a:t>
            </a:r>
          </a:p>
          <a:p>
            <a:pPr lvl="1" eaLnBrk="1" hangingPunct="1">
              <a:buFontTx/>
              <a:buNone/>
            </a:pPr>
            <a:r>
              <a:rPr lang="en-US" smtClean="0"/>
              <a:t>( ̶ ) Perlu dilakukan konsolidasi secara periodik agar letak blok berurutan</a:t>
            </a:r>
            <a:endParaRPr lang="id-ID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8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erantai (</a:t>
            </a:r>
            <a:r>
              <a:rPr lang="en-US" sz="3600"/>
              <a:t>C</a:t>
            </a:r>
            <a:r>
              <a:rPr lang="id-ID" sz="3600"/>
              <a:t>hained)</a:t>
            </a:r>
            <a:r>
              <a:rPr lang="en-US" sz="4000"/>
              <a:t> </a:t>
            </a:r>
            <a:r>
              <a:rPr lang="en-US" sz="2800"/>
              <a:t>(3)</a:t>
            </a:r>
          </a:p>
        </p:txBody>
      </p:sp>
      <p:sp>
        <p:nvSpPr>
          <p:cNvPr id="836614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Sebelum konsolidasi</a:t>
            </a:r>
            <a:endParaRPr lang="id-ID" sz="2000">
              <a:solidFill>
                <a:schemeClr val="bg1"/>
              </a:solidFill>
            </a:endParaRPr>
          </a:p>
        </p:txBody>
      </p:sp>
      <p:pic>
        <p:nvPicPr>
          <p:cNvPr id="8366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0538" y="1647826"/>
            <a:ext cx="657066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6615" name="Rectangle 7"/>
          <p:cNvSpPr>
            <a:spLocks noChangeArrowheads="1"/>
          </p:cNvSpPr>
          <p:nvPr/>
        </p:nvSpPr>
        <p:spPr bwMode="auto">
          <a:xfrm>
            <a:off x="6934200" y="1752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Sesudah konsolidasi</a:t>
            </a:r>
            <a:endParaRPr lang="id-ID" sz="2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1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36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3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</a:t>
            </a:r>
            <a:r>
              <a:rPr lang="en-US" sz="3600"/>
              <a:t>indeks</a:t>
            </a:r>
            <a:r>
              <a:rPr lang="en-US" sz="4000"/>
              <a:t> </a:t>
            </a:r>
            <a:r>
              <a:rPr lang="en-US" sz="2800"/>
              <a:t>(1)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/>
              <a:t>Karakteristik:</a:t>
            </a:r>
            <a:endParaRPr lang="en-US" sz="24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Tabel alokasi file berisi blok indeks satu level untuk setiap portion yang digunakan sebagai entri suatu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Blok indeks dari suatu file disimpan ke dalam satu blok terpisah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Blok indeks menyimpan data tentang nomor-nomor blok yang digunakan oleh suatu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Pengalokasian file dapat berdasarkan pada portion berupa blok berukuran tetap atau portion berukuran variabel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Setelah dilakukan konsolidasi, maka isi blok indeks pada portion berukuran tetap </a:t>
            </a:r>
            <a:r>
              <a:rPr lang="en-US" u="sng"/>
              <a:t>tidak berubah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Setelah dilakukan konsolidasi, maka isi blok indeks pada portion berukuran variabel menjadi </a:t>
            </a:r>
            <a:r>
              <a:rPr lang="en-US" u="sng"/>
              <a:t>semakin kecil</a:t>
            </a:r>
            <a:r>
              <a:rPr lang="en-US" sz="2200"/>
              <a:t>, </a:t>
            </a:r>
            <a:r>
              <a:rPr lang="en-US" sz="2200">
                <a:solidFill>
                  <a:srgbClr val="FF0000"/>
                </a:solidFill>
              </a:rPr>
              <a:t>kenapa ?</a:t>
            </a:r>
            <a:endParaRPr lang="id-ID" sz="220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6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</a:t>
            </a:r>
            <a:r>
              <a:rPr lang="en-US" sz="3600"/>
              <a:t>indeks</a:t>
            </a:r>
            <a:r>
              <a:rPr lang="en-US" sz="4000"/>
              <a:t> </a:t>
            </a:r>
            <a:r>
              <a:rPr lang="en-US" sz="2800"/>
              <a:t>(2)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Kelebihan/kekurangan</a:t>
            </a:r>
            <a:r>
              <a:rPr lang="id-ID"/>
              <a:t>:</a:t>
            </a:r>
            <a:endParaRPr lang="en-US"/>
          </a:p>
          <a:p>
            <a:pPr lvl="1" eaLnBrk="1" hangingPunct="1">
              <a:buFontTx/>
              <a:buNone/>
            </a:pPr>
            <a:r>
              <a:rPr lang="en-US"/>
              <a:t>(+) Mendukung pengaksesan file model sekuensial maupun pengaksesan langsung</a:t>
            </a:r>
          </a:p>
          <a:p>
            <a:pPr lvl="1" eaLnBrk="1" hangingPunct="1">
              <a:buFontTx/>
              <a:buNone/>
            </a:pPr>
            <a:r>
              <a:rPr lang="en-US"/>
              <a:t>(+) Model pengalokasian file yang banyak digunakan</a:t>
            </a:r>
          </a:p>
          <a:p>
            <a:pPr lvl="1" eaLnBrk="1" hangingPunct="1">
              <a:buFontTx/>
              <a:buNone/>
            </a:pPr>
            <a:r>
              <a:rPr lang="en-US"/>
              <a:t>(+) Tidak terjadi fragmentasi eksternal untuk model pengalokasian dengan portion berupa blok berukuran tetap</a:t>
            </a:r>
          </a:p>
          <a:p>
            <a:pPr lvl="1" eaLnBrk="1" hangingPunct="1">
              <a:buFontTx/>
              <a:buNone/>
            </a:pPr>
            <a:r>
              <a:rPr lang="en-US"/>
              <a:t>(+) Mendukung locality untuk model pengalokasian dengan portion berupa blok berukuran variabel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/>
              <a:t>(+) Konsolidasi dapat mengurangi ukuran indeks</a:t>
            </a:r>
          </a:p>
          <a:p>
            <a:pPr lvl="1" eaLnBrk="1" hangingPunct="1">
              <a:buFontTx/>
              <a:buNone/>
            </a:pPr>
            <a:r>
              <a:rPr lang="en-US"/>
              <a:t>( ̶ ) Perlu dilakukan konsolidasi file secara periodik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</a:t>
            </a:r>
            <a:r>
              <a:rPr lang="en-US" sz="3600"/>
              <a:t>indeks</a:t>
            </a:r>
            <a:r>
              <a:rPr lang="en-US" sz="4000"/>
              <a:t> </a:t>
            </a:r>
            <a:r>
              <a:rPr lang="en-US" sz="2800"/>
              <a:t>(3)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300"/>
              <a:t>Alokasi dengan portion berupa blok berukuran </a:t>
            </a:r>
            <a:r>
              <a:rPr lang="en-US" sz="2300" b="1">
                <a:solidFill>
                  <a:srgbClr val="FF0000"/>
                </a:solidFill>
              </a:rPr>
              <a:t>tetap</a:t>
            </a:r>
            <a:r>
              <a:rPr lang="en-US" sz="2300"/>
              <a:t>: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195121"/>
            <a:ext cx="7010400" cy="428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/>
              <a:t>Pengalokasian </a:t>
            </a:r>
            <a:r>
              <a:rPr lang="en-US" sz="3600"/>
              <a:t>B</a:t>
            </a:r>
            <a:r>
              <a:rPr lang="id-ID" sz="3600"/>
              <a:t>er</a:t>
            </a:r>
            <a:r>
              <a:rPr lang="en-US" sz="3600"/>
              <a:t>indeks</a:t>
            </a:r>
            <a:r>
              <a:rPr lang="en-US" sz="4000"/>
              <a:t> </a:t>
            </a:r>
            <a:r>
              <a:rPr lang="en-US" sz="2800"/>
              <a:t>(4)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300"/>
              <a:t>Alokasi dengan portion berupa blok berukuran </a:t>
            </a:r>
            <a:r>
              <a:rPr lang="en-US" sz="2300" b="1">
                <a:solidFill>
                  <a:srgbClr val="FF0000"/>
                </a:solidFill>
              </a:rPr>
              <a:t>variabel</a:t>
            </a:r>
            <a:r>
              <a:rPr lang="en-US" sz="2300"/>
              <a:t>: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633664"/>
            <a:ext cx="64008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1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Manajemen Ruang Kosong</a:t>
            </a:r>
            <a:endParaRPr lang="en-US" sz="2800"/>
          </a:p>
        </p:txBody>
      </p:sp>
      <p:sp>
        <p:nvSpPr>
          <p:cNvPr id="84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Manajemen blok tidak hanya diperuntukkan pada blok-blok yang sedang digunakan, tetapi perlu dilakukan juga pada blok-blok yang bebas (sedang tidak digunakan)</a:t>
            </a:r>
          </a:p>
          <a:p>
            <a:pPr eaLnBrk="1" hangingPunct="1"/>
            <a:r>
              <a:rPr lang="en-US"/>
              <a:t>Metode yang dapat digunakan untuk mendata blok-blok yang bebas:</a:t>
            </a:r>
          </a:p>
          <a:p>
            <a:pPr lvl="1" eaLnBrk="1" hangingPunct="1"/>
            <a:r>
              <a:rPr lang="en-US"/>
              <a:t>Tabel bit</a:t>
            </a:r>
          </a:p>
          <a:p>
            <a:pPr lvl="1" eaLnBrk="1" hangingPunct="1"/>
            <a:r>
              <a:rPr lang="en-US"/>
              <a:t>Chained Free Portion</a:t>
            </a:r>
          </a:p>
          <a:p>
            <a:pPr lvl="1" eaLnBrk="1" hangingPunct="1"/>
            <a:r>
              <a:rPr lang="en-US"/>
              <a:t>Peng-indeks-an</a:t>
            </a:r>
          </a:p>
          <a:p>
            <a:pPr lvl="1" eaLnBrk="1" hangingPunct="1"/>
            <a:r>
              <a:rPr lang="en-US"/>
              <a:t>Daftar blok bebas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5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Tabel Bit</a:t>
            </a:r>
            <a:r>
              <a:rPr lang="en-US" sz="4000"/>
              <a:t> </a:t>
            </a:r>
            <a:r>
              <a:rPr lang="en-US" sz="2800"/>
              <a:t>(1)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Digunakan sebuah vektor yang berisi bit-bit yang menyatakan status setiap blok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Bit 0 menandakan blok tersebut bebas dan bit 1 menandakan bit tersebut sudah diisi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Contoh: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Tabel bit untuk alokasi file berurutan sebelum pemadatan (slide 14) adalah: 00111</a:t>
            </a:r>
            <a:r>
              <a:rPr lang="en-US" sz="2000">
                <a:solidFill>
                  <a:srgbClr val="FF0000"/>
                </a:solidFill>
              </a:rPr>
              <a:t>00001</a:t>
            </a:r>
            <a:r>
              <a:rPr lang="en-US" sz="2000"/>
              <a:t>11110</a:t>
            </a:r>
            <a:r>
              <a:rPr lang="en-US" sz="2000">
                <a:solidFill>
                  <a:srgbClr val="FF0000"/>
                </a:solidFill>
              </a:rPr>
              <a:t>00011</a:t>
            </a:r>
            <a:r>
              <a:rPr lang="en-US" sz="2000"/>
              <a:t>11111</a:t>
            </a:r>
            <a:r>
              <a:rPr lang="en-US" sz="2000">
                <a:solidFill>
                  <a:srgbClr val="FF0000"/>
                </a:solidFill>
              </a:rPr>
              <a:t>11110</a:t>
            </a:r>
            <a:r>
              <a:rPr lang="en-US" sz="2000"/>
              <a:t>11000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Kelebihan/kekurangan: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/>
              <a:t>(+) Mudah untuk menemukan blok-blok yang bebas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/>
              <a:t>(+) Cocok diterapkan untuk semua model pengalokasian file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/>
              <a:t>(+) Ukuran tabel bit relatif kecil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/>
              <a:t>( ̶ ) Ukuran tabel bit semakin besar jika kapasitas memori sekunder semakin besar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381000"/>
            <a:ext cx="1016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/>
              <a:t>Tabel</a:t>
            </a:r>
            <a:r>
              <a:rPr lang="en-US" sz="3600" dirty="0"/>
              <a:t> Bit</a:t>
            </a:r>
            <a:r>
              <a:rPr lang="en-US" sz="4000" dirty="0"/>
              <a:t> </a:t>
            </a:r>
            <a:r>
              <a:rPr lang="en-US" sz="2800" dirty="0"/>
              <a:t>(2)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7536" y="1327150"/>
            <a:ext cx="7772400" cy="4953000"/>
          </a:xfrm>
        </p:spPr>
        <p:txBody>
          <a:bodyPr/>
          <a:lstStyle/>
          <a:p>
            <a:pPr eaLnBrk="1" hangingPunct="1"/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bit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: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dirty="0" err="1"/>
              <a:t>Harddisk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16 GB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512 bit,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bit-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4 MB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Di </a:t>
            </a:r>
            <a:r>
              <a:rPr lang="en-US" sz="2400" dirty="0" err="1">
                <a:solidFill>
                  <a:srgbClr val="FF0000"/>
                </a:solidFill>
              </a:rPr>
              <a:t>manakah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bit </a:t>
            </a:r>
            <a:r>
              <a:rPr lang="en-US" sz="2400" dirty="0" err="1">
                <a:solidFill>
                  <a:srgbClr val="FF0000"/>
                </a:solidFill>
              </a:rPr>
              <a:t>sebaiknya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disimpan</a:t>
            </a:r>
            <a:r>
              <a:rPr lang="en-US" sz="2400" dirty="0">
                <a:solidFill>
                  <a:srgbClr val="FF0000"/>
                </a:solidFill>
              </a:rPr>
              <a:t>, di </a:t>
            </a:r>
            <a:r>
              <a:rPr lang="en-US" sz="2400" dirty="0" err="1">
                <a:solidFill>
                  <a:srgbClr val="FF0000"/>
                </a:solidFill>
              </a:rPr>
              <a:t>memori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harddisk</a:t>
            </a:r>
            <a:r>
              <a:rPr lang="en-US" sz="2400" dirty="0">
                <a:solidFill>
                  <a:srgbClr val="FF0000"/>
                </a:solidFill>
              </a:rPr>
              <a:t> ?</a:t>
            </a:r>
            <a:r>
              <a:rPr lang="en-US" sz="2400" dirty="0"/>
              <a:t> </a:t>
            </a:r>
          </a:p>
        </p:txBody>
      </p:sp>
      <p:graphicFrame>
        <p:nvGraphicFramePr>
          <p:cNvPr id="843782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352800" y="2286000"/>
          <a:ext cx="5867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2654280" imgH="419040" progId="Equation.3">
                  <p:embed/>
                </p:oleObj>
              </mc:Choice>
              <mc:Fallback>
                <p:oleObj name="Equation" r:id="rId3" imgW="2654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58674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016250" y="3340100"/>
          <a:ext cx="6540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5" imgW="2958840" imgH="419040" progId="Equation.3">
                  <p:embed/>
                </p:oleObj>
              </mc:Choice>
              <mc:Fallback>
                <p:oleObj name="Equation" r:id="rId5" imgW="295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3340100"/>
                        <a:ext cx="65405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Operasi/Endro Ariyanto/</a:t>
            </a:r>
            <a:r>
              <a:rPr lang="id-ID" smtClean="0"/>
              <a:t>0201</a:t>
            </a:r>
            <a:r>
              <a:rPr lang="en-US" smtClean="0"/>
              <a:t>200</a:t>
            </a:r>
            <a:r>
              <a:rPr lang="id-ID" smtClean="0"/>
              <a:t>8</a:t>
            </a:r>
            <a:r>
              <a:rPr lang="en-US" smtClean="0"/>
              <a:t>  </a:t>
            </a:r>
            <a:r>
              <a:rPr lang="en-US" i="0" smtClean="0"/>
              <a:t>#</a:t>
            </a:r>
            <a:fld id="{A573D751-C61C-46B2-B418-14E0BDDAE170}" type="slidenum">
              <a:rPr lang="en-GB" i="0" smtClean="0"/>
              <a:pPr>
                <a:defRPr/>
              </a:pPr>
              <a:t>77</a:t>
            </a:fld>
            <a:endParaRPr lang="en-GB" i="0"/>
          </a:p>
        </p:txBody>
      </p:sp>
    </p:spTree>
    <p:extLst>
      <p:ext uri="{BB962C8B-B14F-4D97-AF65-F5344CB8AC3E}">
        <p14:creationId xmlns:p14="http://schemas.microsoft.com/office/powerpoint/2010/main" val="266454662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4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Tabel Bit</a:t>
            </a:r>
            <a:r>
              <a:rPr lang="en-US" sz="4000"/>
              <a:t> </a:t>
            </a:r>
            <a:r>
              <a:rPr lang="en-US" sz="2800"/>
              <a:t>(3)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Jika tabel bit disimpan di memori:</a:t>
            </a:r>
          </a:p>
          <a:p>
            <a:pPr lvl="1" eaLnBrk="1" hangingPunct="1"/>
            <a:r>
              <a:rPr lang="en-US" sz="2000"/>
              <a:t>Setiap pengaksesan tabel bit tidak perlu melalui I/O</a:t>
            </a:r>
          </a:p>
          <a:p>
            <a:pPr lvl="1" eaLnBrk="1" hangingPunct="1"/>
            <a:r>
              <a:rPr lang="en-US" sz="2000"/>
              <a:t>Bila ukuran tabel bit cukup besar, maka cukup memakan ruang memori</a:t>
            </a:r>
          </a:p>
          <a:p>
            <a:pPr lvl="1" eaLnBrk="1" hangingPunct="1"/>
            <a:r>
              <a:rPr lang="en-US" sz="2000"/>
              <a:t>Proses pencarian bisa lama sehingga menurunkan performansi</a:t>
            </a:r>
          </a:p>
          <a:p>
            <a:pPr eaLnBrk="1" hangingPunct="1"/>
            <a:r>
              <a:rPr lang="en-US" sz="2400"/>
              <a:t>Jika tabel bit disimpan di disk:</a:t>
            </a:r>
          </a:p>
          <a:p>
            <a:pPr lvl="1" eaLnBrk="1" hangingPunct="1"/>
            <a:r>
              <a:rPr lang="en-US" sz="2000"/>
              <a:t>Setiap pengaksesan tabel bit perlu melalui I/O</a:t>
            </a:r>
          </a:p>
          <a:p>
            <a:pPr lvl="1" eaLnBrk="1" hangingPunct="1"/>
            <a:r>
              <a:rPr lang="en-US" sz="2000"/>
              <a:t>Bila ukuran tabel bit cukup besar, maka cukup memakan ruang memori di disk</a:t>
            </a:r>
          </a:p>
          <a:p>
            <a:pPr lvl="2" eaLnBrk="1" hangingPunct="1"/>
            <a:r>
              <a:rPr lang="en-US" sz="1800"/>
              <a:t>Untuk contoh di atas diperlukan 8000 blok</a:t>
            </a:r>
          </a:p>
          <a:p>
            <a:pPr lvl="1" eaLnBrk="1" hangingPunct="1"/>
            <a:r>
              <a:rPr lang="en-US" sz="2000"/>
              <a:t>Proses pencarian bisa lama sehingga menurunkan performansi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Struktur File </a:t>
            </a:r>
            <a:r>
              <a:rPr lang="en-US" sz="2800"/>
              <a:t>(2)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Merupakan </a:t>
            </a:r>
            <a:r>
              <a:rPr lang="en-US" sz="2200">
                <a:solidFill>
                  <a:srgbClr val="FF0000"/>
                </a:solidFill>
              </a:rPr>
              <a:t>kumpulan dari sejumlah record </a:t>
            </a:r>
            <a:r>
              <a:rPr lang="en-US" sz="2200"/>
              <a:t>yang sejenis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User atau program aplikasi akan melihat file sebagai satu kesatuan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File dapat digunakan oleh lebih dari satu user atau program aplikasi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Merupakan </a:t>
            </a:r>
            <a:r>
              <a:rPr lang="en-US" sz="2200">
                <a:solidFill>
                  <a:srgbClr val="FF0000"/>
                </a:solidFill>
              </a:rPr>
              <a:t>kumpulan dari data yang saling berkaitan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Relasi antar data terlihat secara jelas, sehingga dapat digunakan oleh beberapa aplikasi berbeda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Dapat terdiri dari </a:t>
            </a:r>
            <a:r>
              <a:rPr lang="en-US" sz="2200">
                <a:solidFill>
                  <a:srgbClr val="FF0000"/>
                </a:solidFill>
              </a:rPr>
              <a:t>beberapa tipe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Dikelola dengan </a:t>
            </a:r>
            <a:r>
              <a:rPr lang="en-US" sz="2200">
                <a:solidFill>
                  <a:srgbClr val="FF0000"/>
                </a:solidFill>
              </a:rPr>
              <a:t>sistem manajemen database tersendiri </a:t>
            </a:r>
            <a:r>
              <a:rPr lang="en-US" sz="2200"/>
              <a:t>yang terpisah dengan sistem operasi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8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Tabel Bit</a:t>
            </a:r>
            <a:r>
              <a:rPr lang="en-US" sz="4000"/>
              <a:t> </a:t>
            </a:r>
            <a:r>
              <a:rPr lang="en-US" sz="2800"/>
              <a:t>(4)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Bagaimana solusinya ?</a:t>
            </a:r>
          </a:p>
          <a:p>
            <a:pPr eaLnBrk="1" hangingPunct="1"/>
            <a:r>
              <a:rPr lang="en-US"/>
              <a:t>Digunakan struktur data tambahan:</a:t>
            </a:r>
          </a:p>
          <a:p>
            <a:pPr lvl="1" eaLnBrk="1" hangingPunct="1"/>
            <a:r>
              <a:rPr lang="en-US"/>
              <a:t>Tabel bit dibagi-bagi menjadi subrange-subrange berukuran sama</a:t>
            </a:r>
          </a:p>
          <a:p>
            <a:pPr lvl="1" eaLnBrk="1" hangingPunct="1"/>
            <a:r>
              <a:rPr lang="en-US"/>
              <a:t>Isi setiap subrange diringkas sehingga hanya akan disimpan informasi tentang:</a:t>
            </a:r>
          </a:p>
          <a:p>
            <a:pPr lvl="2" eaLnBrk="1" hangingPunct="1"/>
            <a:r>
              <a:rPr lang="en-US"/>
              <a:t>Jumlah blok yang bebas</a:t>
            </a:r>
          </a:p>
          <a:p>
            <a:pPr lvl="2" eaLnBrk="1" hangingPunct="1"/>
            <a:r>
              <a:rPr lang="en-US"/>
              <a:t>Berapa panjang maksimum blok bebas yang berurutan</a:t>
            </a:r>
          </a:p>
          <a:p>
            <a:pPr lvl="1" eaLnBrk="1" hangingPunct="1"/>
            <a:r>
              <a:rPr lang="en-US"/>
              <a:t>Bila suatu file akan ditaruh di disk, maka cukup mencari informasinya pada struktur data tambahan tersebut untuk menemukan subrange yang sesuai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Referensi: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431925" indent="-1431925">
              <a:buNone/>
              <a:tabLst>
                <a:tab pos="1431925" algn="l"/>
              </a:tabLst>
            </a:pPr>
            <a:r>
              <a:rPr lang="en-US"/>
              <a:t>[STA09]	Stallings, William. 2009. </a:t>
            </a:r>
            <a:r>
              <a:rPr lang="en-US" i="1"/>
              <a:t>Operating System: Internal and Design Principles</a:t>
            </a:r>
            <a:r>
              <a:rPr lang="en-US"/>
              <a:t>. 6</a:t>
            </a:r>
            <a:r>
              <a:rPr lang="en-US" baseline="30000"/>
              <a:t>th</a:t>
            </a:r>
            <a:r>
              <a:rPr lang="en-US"/>
              <a:t> edition. Prentice Hall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09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Operasi pada Record </a:t>
            </a:r>
            <a:r>
              <a:rPr lang="en-US" sz="2800"/>
              <a:t>(1)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Retrieve_All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Mengambil semua record yang terdapat pada suatu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Disebut juga pemosesan sekuensial karena semua record dibaca secara berurutan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Contoh: aplikasi untuk menghasilkan ringkasan dari suatu informasi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Retrieve_One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Mengambil sebuah record saja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Contoh: aplikasi interaktif yang bersifat transaksi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Retrieve_Next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Mengambil sejumlah record yang terletak sesudah record yang baru saja diambil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Contoh: aplikasi interaktif untuk mengisi form tertentu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8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edf2211f949342c98140c073458c1efb6dece8"/>
</p:tagLst>
</file>

<file path=ppt/theme/theme1.xml><?xml version="1.0" encoding="utf-8"?>
<a:theme xmlns:a="http://schemas.openxmlformats.org/drawingml/2006/main" name="TelkomUniversi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lkomUniversity" id="{B0C01967-743F-44DE-8918-B7D6B05BC48E}" vid="{88DC629E-AC06-4655-BFE8-64A3A653F3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TelkomUniversity</Template>
  <TotalTime>157</TotalTime>
  <Words>5039</Words>
  <Application>Microsoft Office PowerPoint</Application>
  <PresentationFormat>Widescreen</PresentationFormat>
  <Paragraphs>727</Paragraphs>
  <Slides>81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8" baseType="lpstr">
      <vt:lpstr>Arial</vt:lpstr>
      <vt:lpstr>Calibri</vt:lpstr>
      <vt:lpstr>Tahoma</vt:lpstr>
      <vt:lpstr>Trebuchet MS</vt:lpstr>
      <vt:lpstr>Wingdings</vt:lpstr>
      <vt:lpstr>TelkomUniversity</vt:lpstr>
      <vt:lpstr>Equation</vt:lpstr>
      <vt:lpstr>Manajemen File</vt:lpstr>
      <vt:lpstr>Pokok Bahasan: (1)</vt:lpstr>
      <vt:lpstr>Pokok Bahasan: (2)</vt:lpstr>
      <vt:lpstr>Konsep File</vt:lpstr>
      <vt:lpstr>Sistem File (1)</vt:lpstr>
      <vt:lpstr>Sistem File (2)</vt:lpstr>
      <vt:lpstr>Struktur File (1)</vt:lpstr>
      <vt:lpstr>Struktur File (2)</vt:lpstr>
      <vt:lpstr>Operasi pada Record (1)</vt:lpstr>
      <vt:lpstr>Operasi pada Record (2)</vt:lpstr>
      <vt:lpstr>Operasi pada Record (3)</vt:lpstr>
      <vt:lpstr>Sistem Manajemen File (1)</vt:lpstr>
      <vt:lpstr>Sistem Manajemen File (2)</vt:lpstr>
      <vt:lpstr>Sistem Manajemen File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Organisasi dan Akses File (1)</vt:lpstr>
      <vt:lpstr>Organisasi dan Akses File (2)</vt:lpstr>
      <vt:lpstr>Organisasi dan Akses File (3)</vt:lpstr>
      <vt:lpstr>File Pile (1)</vt:lpstr>
      <vt:lpstr>File Pile (2)</vt:lpstr>
      <vt:lpstr>File Sekuensial (1)</vt:lpstr>
      <vt:lpstr>File Sekuensial (2)</vt:lpstr>
      <vt:lpstr>File Sekuensial (3)</vt:lpstr>
      <vt:lpstr>File Sekuensial Berindeks (1)</vt:lpstr>
      <vt:lpstr>File Sekuensial Berindeks (2)</vt:lpstr>
      <vt:lpstr>File Sekuensial Berindeks (3)</vt:lpstr>
      <vt:lpstr>File Sekuensial Berindeks (4)</vt:lpstr>
      <vt:lpstr>File Sekuensial Berindeks (5)</vt:lpstr>
      <vt:lpstr>File Berindeks (1)</vt:lpstr>
      <vt:lpstr>File Berindeks (2)</vt:lpstr>
      <vt:lpstr>File Hashed atau Direct</vt:lpstr>
      <vt:lpstr>PowerPoint Presentation</vt:lpstr>
      <vt:lpstr>Isi Direktori (1)</vt:lpstr>
      <vt:lpstr>Isi Direktori (2)</vt:lpstr>
      <vt:lpstr>Isi Direktori (3)</vt:lpstr>
      <vt:lpstr>Struktur Direktori (1)</vt:lpstr>
      <vt:lpstr>Struktur Direktori (2)</vt:lpstr>
      <vt:lpstr>Struktur Direktori (3)</vt:lpstr>
      <vt:lpstr>Struktur Direktori (4)</vt:lpstr>
      <vt:lpstr>Struktur Direktori (5)</vt:lpstr>
      <vt:lpstr>Penamaan Direktori (1)</vt:lpstr>
      <vt:lpstr>PowerPoint Presentation</vt:lpstr>
      <vt:lpstr>Hak Akses (1)</vt:lpstr>
      <vt:lpstr>Hak Akses (2)</vt:lpstr>
      <vt:lpstr>Hak Akses (3)</vt:lpstr>
      <vt:lpstr>Pengaksesan Bersama</vt:lpstr>
      <vt:lpstr>Record Blocking (1)</vt:lpstr>
      <vt:lpstr>Record Blocking (2)</vt:lpstr>
      <vt:lpstr>Blok Tetap</vt:lpstr>
      <vt:lpstr>Blok Terentang Variable (1)</vt:lpstr>
      <vt:lpstr>Blok Terentang Variable (2)</vt:lpstr>
      <vt:lpstr>Blok Tidak Terentang Variable</vt:lpstr>
      <vt:lpstr>Manajemen Storage Sekunder</vt:lpstr>
      <vt:lpstr>Pengalokasian File</vt:lpstr>
      <vt:lpstr>Preallocation dan Alokasi Dinamis</vt:lpstr>
      <vt:lpstr>Ukuran Portion</vt:lpstr>
      <vt:lpstr>Model Portion</vt:lpstr>
      <vt:lpstr>Metode Pengalokasian File</vt:lpstr>
      <vt:lpstr>Pengalokasian Berurutan (Contiguous) (1)</vt:lpstr>
      <vt:lpstr>Pengalokasian Berurutan (Contiguous) (2)</vt:lpstr>
      <vt:lpstr>Pengalokasian Berurutan (Contiguous) (3)</vt:lpstr>
      <vt:lpstr>Pengalokasian Berantai (Chained) (1)</vt:lpstr>
      <vt:lpstr>Pengalokasian Berantai (Chained) (2)</vt:lpstr>
      <vt:lpstr>Pengalokasian Berantai (Chained) (3)</vt:lpstr>
      <vt:lpstr>Pengalokasian Berindeks (1)</vt:lpstr>
      <vt:lpstr>Pengalokasian Berindeks (2)</vt:lpstr>
      <vt:lpstr>Pengalokasian Berindeks (3)</vt:lpstr>
      <vt:lpstr>Pengalokasian Berindeks (4)</vt:lpstr>
      <vt:lpstr>Manajemen Ruang Kosong</vt:lpstr>
      <vt:lpstr>Tabel Bit (1)</vt:lpstr>
      <vt:lpstr>Tabel Bit (2)</vt:lpstr>
      <vt:lpstr>Tabel Bit (3)</vt:lpstr>
      <vt:lpstr>Tabel Bit (4)</vt:lpstr>
      <vt:lpstr>Referensi: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aer</dc:creator>
  <cp:lastModifiedBy>aer</cp:lastModifiedBy>
  <cp:revision>65</cp:revision>
  <dcterms:created xsi:type="dcterms:W3CDTF">2014-10-21T02:52:12Z</dcterms:created>
  <dcterms:modified xsi:type="dcterms:W3CDTF">2014-10-30T08:13:14Z</dcterms:modified>
</cp:coreProperties>
</file>