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3" r:id="rId1"/>
  </p:sldMasterIdLst>
  <p:notesMasterIdLst>
    <p:notesMasterId r:id="rId54"/>
  </p:notesMasterIdLst>
  <p:handoutMasterIdLst>
    <p:handoutMasterId r:id="rId55"/>
  </p:handoutMasterIdLst>
  <p:sldIdLst>
    <p:sldId id="632" r:id="rId2"/>
    <p:sldId id="633" r:id="rId3"/>
    <p:sldId id="618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631" r:id="rId17"/>
    <p:sldId id="617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616" r:id="rId27"/>
    <p:sldId id="589" r:id="rId28"/>
    <p:sldId id="590" r:id="rId29"/>
    <p:sldId id="591" r:id="rId30"/>
    <p:sldId id="592" r:id="rId31"/>
    <p:sldId id="593" r:id="rId32"/>
    <p:sldId id="594" r:id="rId33"/>
    <p:sldId id="595" r:id="rId34"/>
    <p:sldId id="596" r:id="rId35"/>
    <p:sldId id="597" r:id="rId36"/>
    <p:sldId id="598" r:id="rId37"/>
    <p:sldId id="599" r:id="rId38"/>
    <p:sldId id="600" r:id="rId39"/>
    <p:sldId id="601" r:id="rId40"/>
    <p:sldId id="602" r:id="rId41"/>
    <p:sldId id="603" r:id="rId42"/>
    <p:sldId id="604" r:id="rId43"/>
    <p:sldId id="605" r:id="rId44"/>
    <p:sldId id="606" r:id="rId45"/>
    <p:sldId id="607" r:id="rId46"/>
    <p:sldId id="608" r:id="rId47"/>
    <p:sldId id="609" r:id="rId48"/>
    <p:sldId id="610" r:id="rId49"/>
    <p:sldId id="611" r:id="rId50"/>
    <p:sldId id="612" r:id="rId51"/>
    <p:sldId id="613" r:id="rId52"/>
    <p:sldId id="483" r:id="rId53"/>
  </p:sldIdLst>
  <p:sldSz cx="9906000" cy="6858000" type="A4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5050"/>
    <a:srgbClr val="33CC33"/>
    <a:srgbClr val="FF66FF"/>
    <a:srgbClr val="666633"/>
    <a:srgbClr val="FF000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701" autoAdjust="0"/>
  </p:normalViewPr>
  <p:slideViewPr>
    <p:cSldViewPr>
      <p:cViewPr>
        <p:scale>
          <a:sx n="50" d="100"/>
          <a:sy n="50" d="100"/>
        </p:scale>
        <p:origin x="-186" y="-5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1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2218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982" y="1"/>
            <a:ext cx="4162218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611"/>
            <a:ext cx="4162218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fff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982" y="6949611"/>
            <a:ext cx="4162218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CE0226-8BF3-4710-8DCB-A8BD1FEB6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2218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982" y="1"/>
            <a:ext cx="4162218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17813" y="547688"/>
            <a:ext cx="3963987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852" y="3474806"/>
            <a:ext cx="7041497" cy="329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611"/>
            <a:ext cx="4162218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fff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982" y="6949611"/>
            <a:ext cx="4162218" cy="3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8C64F9-C6BD-469D-9FE6-0FBC2829E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3150" y="1981200"/>
            <a:ext cx="7759700" cy="2514600"/>
          </a:xfrm>
          <a:ln w="85725" cmpd="tri"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4000" b="1">
                <a:latin typeface="Comic Sans MS" pitchFamily="66" charset="0"/>
              </a:defRPr>
            </a:lvl1pPr>
          </a:lstStyle>
          <a:p>
            <a:endParaRPr lang="en-US"/>
          </a:p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9938" y="6229350"/>
            <a:ext cx="2092325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154863" y="6229350"/>
            <a:ext cx="19812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AFC018C2-0A44-4BA7-81DD-6C23C2107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288" y="152400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38" y="152400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888412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66800"/>
            <a:ext cx="8859838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962400"/>
            <a:ext cx="8859838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888412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66800"/>
            <a:ext cx="4352925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066800"/>
            <a:ext cx="4354513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52400"/>
            <a:ext cx="8915400" cy="655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66800"/>
            <a:ext cx="4352925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066800"/>
            <a:ext cx="435451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66800"/>
            <a:ext cx="88598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0"/>
            <a:r>
              <a:rPr lang="en-GB" smtClean="0"/>
              <a:t>Fourth level</a:t>
            </a:r>
          </a:p>
          <a:p>
            <a:pPr lvl="1"/>
            <a:r>
              <a:rPr lang="en-GB" smtClean="0"/>
              <a:t>Fifth level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152400"/>
            <a:ext cx="88884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495300" y="990600"/>
            <a:ext cx="88328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72712" name="Rectangle 8"/>
          <p:cNvSpPr>
            <a:spLocks noChangeArrowheads="1"/>
          </p:cNvSpPr>
          <p:nvPr userDrawn="1"/>
        </p:nvSpPr>
        <p:spPr bwMode="auto">
          <a:xfrm>
            <a:off x="5710238" y="6524625"/>
            <a:ext cx="41386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120000"/>
              </a:lnSpc>
              <a:defRPr/>
            </a:pPr>
            <a:r>
              <a:rPr lang="en-US" sz="1400" i="1">
                <a:latin typeface="Tahoma" pitchFamily="34" charset="0"/>
              </a:rPr>
              <a:t>Sistem </a:t>
            </a:r>
            <a:r>
              <a:rPr lang="en-US" sz="1400" i="1" smtClean="0">
                <a:latin typeface="Tahoma" pitchFamily="34" charset="0"/>
              </a:rPr>
              <a:t>Operasi/20100830  </a:t>
            </a:r>
            <a:r>
              <a:rPr lang="en-US" sz="1400">
                <a:latin typeface="Tahoma" pitchFamily="34" charset="0"/>
              </a:rPr>
              <a:t>#</a:t>
            </a:r>
            <a:fld id="{BBCFBA10-BACB-4CBA-BAA5-61413EB58FFB}" type="slidenum">
              <a:rPr lang="en-US" sz="1400">
                <a:latin typeface="Tahoma" pitchFamily="34" charset="0"/>
              </a:rPr>
              <a:pPr algn="r" eaLnBrk="1" hangingPunct="1">
                <a:lnSpc>
                  <a:spcPct val="120000"/>
                </a:lnSpc>
                <a:defRPr/>
              </a:pPr>
              <a:t>‹#›</a:t>
            </a:fld>
            <a:endParaRPr lang="en-GB" sz="1400">
              <a:latin typeface="Tahoma" pitchFamily="34" charset="0"/>
            </a:endParaRPr>
          </a:p>
        </p:txBody>
      </p:sp>
      <p:sp>
        <p:nvSpPr>
          <p:cNvPr id="72713" name="Line 9"/>
          <p:cNvSpPr>
            <a:spLocks noChangeShapeType="1"/>
          </p:cNvSpPr>
          <p:nvPr userDrawn="1"/>
        </p:nvSpPr>
        <p:spPr bwMode="auto">
          <a:xfrm>
            <a:off x="6032500" y="6596063"/>
            <a:ext cx="38735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67776" y="199080"/>
            <a:ext cx="1143008" cy="87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84175" indent="-3841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kumimoji="1" sz="3200">
          <a:solidFill>
            <a:srgbClr val="3333FF"/>
          </a:solidFill>
          <a:latin typeface="+mn-lt"/>
          <a:ea typeface="+mn-ea"/>
          <a:cs typeface="+mn-cs"/>
        </a:defRPr>
      </a:lvl1pPr>
      <a:lvl2pPr marL="952500" indent="-377825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v"/>
        <a:defRPr kumimoji="1" sz="2800">
          <a:solidFill>
            <a:schemeClr val="tx1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lr>
          <a:srgbClr val="666633"/>
        </a:buClr>
        <a:buChar char="+"/>
        <a:defRPr kumimoji="1" sz="2000">
          <a:solidFill>
            <a:schemeClr val="tx1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 sz="2000">
          <a:solidFill>
            <a:schemeClr val="tx1"/>
          </a:solidFill>
          <a:latin typeface="+mn-lt"/>
        </a:defRPr>
      </a:lvl5pPr>
      <a:lvl6pPr marL="2667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6pPr>
      <a:lvl7pPr marL="3124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7pPr>
      <a:lvl8pPr marL="3581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8pPr>
      <a:lvl9pPr marL="4038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247650" y="2420956"/>
            <a:ext cx="9328150" cy="3722688"/>
          </a:xfrm>
          <a:prstGeom prst="star32">
            <a:avLst>
              <a:gd name="adj" fmla="val 44046"/>
            </a:avLst>
          </a:prstGeom>
          <a:solidFill>
            <a:schemeClr val="hlink">
              <a:alpha val="3098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08088" y="3206774"/>
            <a:ext cx="7373937" cy="2209800"/>
          </a:xfrm>
        </p:spPr>
        <p:txBody>
          <a:bodyPr/>
          <a:lstStyle/>
          <a:p>
            <a:pPr algn="ctr">
              <a:defRPr/>
            </a:pPr>
            <a:r>
              <a:rPr lang="en-US" sz="4400" smtClean="0">
                <a:solidFill>
                  <a:srgbClr val="0000CC"/>
                </a:solidFill>
              </a:rPr>
              <a:t>Deskripsi</a:t>
            </a:r>
            <a:r>
              <a:rPr lang="en-US" sz="4400" smtClean="0">
                <a:solidFill>
                  <a:srgbClr val="FF0066"/>
                </a:solidFill>
              </a:rPr>
              <a:t/>
            </a:r>
            <a:br>
              <a:rPr lang="en-US" sz="4400" smtClean="0">
                <a:solidFill>
                  <a:srgbClr val="FF0066"/>
                </a:solidFill>
              </a:rPr>
            </a:br>
            <a:r>
              <a:rPr lang="en-US" sz="4400" smtClean="0">
                <a:solidFill>
                  <a:srgbClr val="FF0066"/>
                </a:solidFill>
              </a:rPr>
              <a:t>dan</a:t>
            </a:r>
            <a:br>
              <a:rPr lang="en-US" sz="4400" smtClean="0">
                <a:solidFill>
                  <a:srgbClr val="FF0066"/>
                </a:solidFill>
              </a:rPr>
            </a:br>
            <a:r>
              <a:rPr lang="en-US" sz="4400" smtClean="0">
                <a:solidFill>
                  <a:srgbClr val="FF5050"/>
                </a:solidFill>
              </a:rPr>
              <a:t>Kontrol Proses</a:t>
            </a:r>
            <a:r>
              <a:rPr lang="en-US" sz="5400" smtClean="0">
                <a:solidFill>
                  <a:srgbClr val="FF5050"/>
                </a:solidFill>
              </a:rPr>
              <a:t/>
            </a:r>
            <a:br>
              <a:rPr lang="en-US" sz="5400" smtClean="0">
                <a:solidFill>
                  <a:srgbClr val="FF5050"/>
                </a:solidFill>
              </a:rPr>
            </a:br>
            <a:r>
              <a:rPr lang="en-US" sz="4400" i="1" smtClean="0">
                <a:solidFill>
                  <a:srgbClr val="000099"/>
                </a:solidFill>
              </a:rPr>
              <a:t> </a:t>
            </a:r>
            <a:r>
              <a:rPr lang="en-US" sz="3200" i="1" smtClean="0">
                <a:solidFill>
                  <a:srgbClr val="000099"/>
                </a:solidFill>
              </a:rPr>
              <a:t>(Pertemuan ke-4) </a:t>
            </a:r>
            <a:endParaRPr lang="en-US" sz="4400" smtClean="0">
              <a:solidFill>
                <a:srgbClr val="FF660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6215082"/>
            <a:ext cx="7512050" cy="490518"/>
          </a:xfrm>
          <a:noFill/>
          <a:ln w="9525" cmpd="sng">
            <a:noFill/>
          </a:ln>
        </p:spPr>
        <p:txBody>
          <a:bodyPr/>
          <a:lstStyle/>
          <a:p>
            <a:pPr algn="r"/>
            <a:r>
              <a:rPr lang="en-US" sz="2800" i="1" smtClean="0"/>
              <a:t>Agustus 2010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68" y="355063"/>
            <a:ext cx="2061739" cy="157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Resource dan Proces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20750" y="1196975"/>
          <a:ext cx="8418513" cy="2549525"/>
        </p:xfrm>
        <a:graphic>
          <a:graphicData uri="http://schemas.openxmlformats.org/presentationml/2006/ole">
            <p:oleObj spid="_x0000_s55298" name="Bitmap Image" r:id="rId3" imgW="7085714" imgH="2324424" progId="PBrush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55700" y="4267200"/>
            <a:ext cx="8420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Setiap proses membutuhkan beberapa </a:t>
            </a:r>
            <a:r>
              <a:rPr lang="en-US" i="1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resource</a:t>
            </a: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 (prosesor, I/O, memori, dll)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baseline="-2500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 sedang membutuhkan I/O yang sedang digunakan oleh P</a:t>
            </a:r>
            <a:r>
              <a:rPr lang="en-US" baseline="-2500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>
                <a:solidFill>
                  <a:srgbClr val="CC3300"/>
                </a:solidFill>
                <a:latin typeface="Webdings" pitchFamily="18" charset="2"/>
                <a:cs typeface="Tahoma" pitchFamily="34" charset="0"/>
                <a:sym typeface="Symbol" pitchFamily="18" charset="2"/>
              </a:rPr>
              <a:t></a:t>
            </a: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 P</a:t>
            </a:r>
            <a:r>
              <a:rPr lang="en-US" baseline="-2500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 ter-blok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baseline="-25000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en-US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 merupakan proses yang di-</a:t>
            </a:r>
            <a:r>
              <a:rPr lang="en-US" i="1">
                <a:solidFill>
                  <a:srgbClr val="CC3300"/>
                </a:solidFill>
                <a:latin typeface="Tahoma" pitchFamily="34" charset="0"/>
                <a:cs typeface="Tahoma" pitchFamily="34" charset="0"/>
              </a:rPr>
              <a:t>suspend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Struktur Kontrol Sistem Operasi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2800" smtClean="0"/>
              <a:t>Apa yang diperlukan OS untuk mengatur </a:t>
            </a:r>
            <a:r>
              <a:rPr lang="en-US" sz="2800" i="1" smtClean="0"/>
              <a:t>resource</a:t>
            </a:r>
            <a:r>
              <a:rPr lang="en-US" sz="2800" smtClean="0"/>
              <a:t> dan proses ?</a:t>
            </a:r>
          </a:p>
          <a:p>
            <a:pPr lvl="1">
              <a:lnSpc>
                <a:spcPct val="85000"/>
              </a:lnSpc>
            </a:pPr>
            <a:r>
              <a:rPr lang="en-US" sz="2400" smtClean="0"/>
              <a:t>Informasi tentang </a:t>
            </a:r>
            <a:r>
              <a:rPr lang="en-US" sz="2400" smtClean="0">
                <a:solidFill>
                  <a:srgbClr val="FF5050"/>
                </a:solidFill>
              </a:rPr>
              <a:t>status saat ini</a:t>
            </a:r>
            <a:r>
              <a:rPr lang="en-US" sz="2400" smtClean="0"/>
              <a:t> dari setiap proses dan </a:t>
            </a:r>
            <a:r>
              <a:rPr lang="en-US" sz="2400" i="1" smtClean="0"/>
              <a:t>resource</a:t>
            </a:r>
          </a:p>
          <a:p>
            <a:pPr>
              <a:lnSpc>
                <a:spcPct val="85000"/>
              </a:lnSpc>
            </a:pPr>
            <a:r>
              <a:rPr lang="en-US" sz="2800" smtClean="0"/>
              <a:t>Informasi setiap </a:t>
            </a:r>
            <a:r>
              <a:rPr lang="en-US" sz="2800" i="1" smtClean="0">
                <a:solidFill>
                  <a:srgbClr val="FF5050"/>
                </a:solidFill>
              </a:rPr>
              <a:t>resource</a:t>
            </a:r>
            <a:r>
              <a:rPr lang="en-US" sz="2800" smtClean="0"/>
              <a:t> disimpan ke dalam </a:t>
            </a:r>
            <a:r>
              <a:rPr lang="en-US" sz="2800" smtClean="0">
                <a:solidFill>
                  <a:srgbClr val="FF5050"/>
                </a:solidFill>
              </a:rPr>
              <a:t>struktur tabel</a:t>
            </a:r>
            <a:r>
              <a:rPr lang="en-US" sz="2800" smtClean="0"/>
              <a:t> yang terdiri dari tabel sbb:</a:t>
            </a:r>
          </a:p>
          <a:p>
            <a:pPr lvl="1">
              <a:lnSpc>
                <a:spcPct val="85000"/>
              </a:lnSpc>
            </a:pPr>
            <a:r>
              <a:rPr lang="en-US" sz="2400" smtClean="0"/>
              <a:t>tabel memori</a:t>
            </a:r>
          </a:p>
          <a:p>
            <a:pPr lvl="1">
              <a:lnSpc>
                <a:spcPct val="85000"/>
              </a:lnSpc>
            </a:pPr>
            <a:r>
              <a:rPr lang="en-US" sz="2400" smtClean="0"/>
              <a:t>tabel I/O</a:t>
            </a:r>
          </a:p>
          <a:p>
            <a:pPr lvl="1">
              <a:lnSpc>
                <a:spcPct val="85000"/>
              </a:lnSpc>
            </a:pPr>
            <a:r>
              <a:rPr lang="en-US" sz="2400" smtClean="0"/>
              <a:t>tabel file</a:t>
            </a:r>
          </a:p>
          <a:p>
            <a:pPr lvl="1">
              <a:lnSpc>
                <a:spcPct val="85000"/>
              </a:lnSpc>
            </a:pPr>
            <a:r>
              <a:rPr lang="en-US" sz="2400" smtClean="0"/>
              <a:t>tabel proses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/>
          </p:nvPr>
        </p:nvGraphicFramePr>
        <p:xfrm>
          <a:off x="1497013" y="1133475"/>
          <a:ext cx="7005637" cy="5391150"/>
        </p:xfrm>
        <a:graphic>
          <a:graphicData uri="http://schemas.openxmlformats.org/presentationml/2006/ole">
            <p:oleObj spid="_x0000_s56322" name="Bitmap Image" r:id="rId3" imgW="5668166" imgH="4723810" progId="PBrush">
              <p:embed/>
            </p:oleObj>
          </a:graphicData>
        </a:graphic>
      </p:graphicFrame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415925" y="260350"/>
            <a:ext cx="8255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Tabel Kontrol Sistem Operasi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Tabel Memori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Digunakan untuk menyimpan </a:t>
            </a:r>
            <a:r>
              <a:rPr lang="en-US" sz="2800" smtClean="0">
                <a:solidFill>
                  <a:srgbClr val="FF5050"/>
                </a:solidFill>
              </a:rPr>
              <a:t>data penggunaan</a:t>
            </a:r>
            <a:r>
              <a:rPr lang="en-US" sz="2800" smtClean="0"/>
              <a:t> memori </a:t>
            </a:r>
            <a:r>
              <a:rPr lang="en-US" sz="2800" smtClean="0">
                <a:solidFill>
                  <a:srgbClr val="FF5050"/>
                </a:solidFill>
              </a:rPr>
              <a:t>real</a:t>
            </a:r>
            <a:r>
              <a:rPr lang="en-US" sz="2800" smtClean="0"/>
              <a:t> maupun memori </a:t>
            </a:r>
            <a:r>
              <a:rPr lang="en-US" sz="2800" i="1" smtClean="0">
                <a:solidFill>
                  <a:srgbClr val="FF5050"/>
                </a:solidFill>
              </a:rPr>
              <a:t>virtual</a:t>
            </a:r>
          </a:p>
          <a:p>
            <a:r>
              <a:rPr lang="en-US" sz="2800" smtClean="0"/>
              <a:t>Isi tabel memori:</a:t>
            </a:r>
          </a:p>
          <a:p>
            <a:pPr lvl="1"/>
            <a:r>
              <a:rPr lang="en-US" sz="2400" smtClean="0"/>
              <a:t>Alokasi memori (utama) untuk proses</a:t>
            </a:r>
          </a:p>
          <a:p>
            <a:pPr lvl="1"/>
            <a:r>
              <a:rPr lang="en-US" sz="2400" smtClean="0"/>
              <a:t>Alokasi memori sekunder (</a:t>
            </a:r>
            <a:r>
              <a:rPr lang="en-US" sz="2400" i="1" smtClean="0"/>
              <a:t>harddisk</a:t>
            </a:r>
            <a:r>
              <a:rPr lang="en-US" sz="2400" smtClean="0"/>
              <a:t>) untuk proses</a:t>
            </a:r>
          </a:p>
          <a:p>
            <a:pPr lvl="1"/>
            <a:r>
              <a:rPr lang="en-US" sz="2400" smtClean="0"/>
              <a:t>Daftar blok memori utama atau memori virtual yang dapat diakses bersama (</a:t>
            </a:r>
            <a:r>
              <a:rPr lang="en-US" sz="2400" i="1" smtClean="0">
                <a:solidFill>
                  <a:srgbClr val="FF5050"/>
                </a:solidFill>
              </a:rPr>
              <a:t>shared memory</a:t>
            </a:r>
            <a:r>
              <a:rPr lang="en-US" sz="2400" smtClean="0"/>
              <a:t>)</a:t>
            </a:r>
          </a:p>
          <a:p>
            <a:pPr lvl="1"/>
            <a:r>
              <a:rPr lang="en-US" sz="2400" smtClean="0"/>
              <a:t>Informasi lain yang diperlukan untuk mengatur </a:t>
            </a:r>
            <a:r>
              <a:rPr lang="en-US" sz="2400" smtClean="0">
                <a:solidFill>
                  <a:srgbClr val="FF5050"/>
                </a:solidFill>
              </a:rPr>
              <a:t>memori virtual</a:t>
            </a:r>
          </a:p>
          <a:p>
            <a:r>
              <a:rPr lang="en-US" sz="2800" smtClean="0"/>
              <a:t>Akan dipelajari lebih lanjut pada topik </a:t>
            </a:r>
            <a:r>
              <a:rPr lang="en-US" sz="2800" smtClean="0">
                <a:solidFill>
                  <a:srgbClr val="FF5050"/>
                </a:solidFill>
              </a:rPr>
              <a:t>Manajemen Memori...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Tabel I/O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Digunakan untuk menyimpan data penggunaan </a:t>
            </a:r>
            <a:r>
              <a:rPr lang="en-US" i="1" smtClean="0"/>
              <a:t>I/O device</a:t>
            </a:r>
          </a:p>
          <a:p>
            <a:pPr>
              <a:lnSpc>
                <a:spcPct val="80000"/>
              </a:lnSpc>
            </a:pPr>
            <a:r>
              <a:rPr lang="en-US" smtClean="0"/>
              <a:t>Isi tabel I/O: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Status </a:t>
            </a:r>
            <a:r>
              <a:rPr lang="en-US" i="1" smtClean="0"/>
              <a:t>I/O device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FF5050"/>
                </a:solidFill>
              </a:rPr>
              <a:t>Lokasi di memori</a:t>
            </a:r>
            <a:r>
              <a:rPr lang="en-US" smtClean="0"/>
              <a:t> yang digunakan sebagai area asal dan tujuan dari aktifitas I/O transfer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Status </a:t>
            </a:r>
            <a:r>
              <a:rPr lang="en-US" i="1" smtClean="0"/>
              <a:t>I/O device</a:t>
            </a:r>
            <a:r>
              <a:rPr lang="en-US" smtClean="0"/>
              <a:t> tersedia atau sedang digunakan</a:t>
            </a:r>
          </a:p>
          <a:p>
            <a:pPr>
              <a:lnSpc>
                <a:spcPct val="80000"/>
              </a:lnSpc>
            </a:pPr>
            <a:r>
              <a:rPr lang="en-US" smtClean="0"/>
              <a:t>Akan dipelajari lebih lanjut pada topik </a:t>
            </a:r>
            <a:r>
              <a:rPr lang="en-US" smtClean="0">
                <a:solidFill>
                  <a:srgbClr val="FF5050"/>
                </a:solidFill>
              </a:rPr>
              <a:t>Manajemen I/O...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Tabel File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Digunakan untuk menyimpan informasi sbb:</a:t>
            </a:r>
          </a:p>
          <a:p>
            <a:pPr lvl="1"/>
            <a:r>
              <a:rPr lang="en-US" smtClean="0"/>
              <a:t>Keberadaan file</a:t>
            </a:r>
          </a:p>
          <a:p>
            <a:pPr lvl="1"/>
            <a:r>
              <a:rPr lang="en-US" smtClean="0">
                <a:solidFill>
                  <a:srgbClr val="FF5050"/>
                </a:solidFill>
              </a:rPr>
              <a:t>Lokasi</a:t>
            </a:r>
            <a:r>
              <a:rPr lang="en-US" smtClean="0"/>
              <a:t> file di memori sekunder</a:t>
            </a:r>
          </a:p>
          <a:p>
            <a:pPr lvl="1"/>
            <a:r>
              <a:rPr lang="en-US" smtClean="0">
                <a:solidFill>
                  <a:srgbClr val="FF5050"/>
                </a:solidFill>
              </a:rPr>
              <a:t>Status</a:t>
            </a:r>
            <a:r>
              <a:rPr lang="en-US" smtClean="0"/>
              <a:t> file saat ini</a:t>
            </a:r>
          </a:p>
          <a:p>
            <a:pPr lvl="1"/>
            <a:r>
              <a:rPr lang="en-US" smtClean="0">
                <a:solidFill>
                  <a:srgbClr val="FF5050"/>
                </a:solidFill>
              </a:rPr>
              <a:t>Atribut</a:t>
            </a:r>
            <a:r>
              <a:rPr lang="en-US" smtClean="0"/>
              <a:t> file</a:t>
            </a:r>
          </a:p>
          <a:p>
            <a:r>
              <a:rPr lang="en-US" smtClean="0"/>
              <a:t>Akan dipelajari lebih lanjut pada topik </a:t>
            </a:r>
            <a:r>
              <a:rPr lang="en-US" smtClean="0">
                <a:solidFill>
                  <a:srgbClr val="FF5050"/>
                </a:solidFill>
              </a:rPr>
              <a:t>Manajemen File...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Tabel Proses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Digunakan untuk menyimpan informasi sbb:</a:t>
            </a:r>
          </a:p>
          <a:p>
            <a:pPr lvl="1"/>
            <a:r>
              <a:rPr lang="en-US" smtClean="0">
                <a:solidFill>
                  <a:srgbClr val="FF5050"/>
                </a:solidFill>
              </a:rPr>
              <a:t>Lokasi</a:t>
            </a:r>
            <a:r>
              <a:rPr lang="en-US" smtClean="0"/>
              <a:t> proses</a:t>
            </a:r>
          </a:p>
          <a:p>
            <a:pPr lvl="1"/>
            <a:r>
              <a:rPr lang="en-US" i="1" smtClean="0">
                <a:solidFill>
                  <a:srgbClr val="FF0066"/>
                </a:solidFill>
              </a:rPr>
              <a:t>Process image</a:t>
            </a:r>
            <a:r>
              <a:rPr lang="en-US" smtClean="0"/>
              <a:t> yang terdiri dari:</a:t>
            </a:r>
          </a:p>
          <a:p>
            <a:pPr lvl="2"/>
            <a:r>
              <a:rPr lang="en-US" smtClean="0"/>
              <a:t>Program yang dieksekusi</a:t>
            </a:r>
          </a:p>
          <a:p>
            <a:pPr lvl="2"/>
            <a:r>
              <a:rPr lang="en-US" smtClean="0"/>
              <a:t>Data </a:t>
            </a:r>
            <a:r>
              <a:rPr lang="en-US" i="1" smtClean="0"/>
              <a:t>user</a:t>
            </a:r>
            <a:r>
              <a:rPr lang="en-US" smtClean="0"/>
              <a:t> (data program, area </a:t>
            </a:r>
            <a:r>
              <a:rPr lang="en-US" i="1" smtClean="0"/>
              <a:t>stack user</a:t>
            </a:r>
            <a:r>
              <a:rPr lang="en-US" smtClean="0"/>
              <a:t>, program yang bisa dimodifikasi)</a:t>
            </a:r>
          </a:p>
          <a:p>
            <a:pPr lvl="2"/>
            <a:r>
              <a:rPr lang="en-US" i="1" smtClean="0"/>
              <a:t>Stack</a:t>
            </a:r>
            <a:r>
              <a:rPr lang="en-US" smtClean="0"/>
              <a:t> sistem</a:t>
            </a:r>
          </a:p>
          <a:p>
            <a:pPr lvl="3"/>
            <a:r>
              <a:rPr lang="en-US" smtClean="0"/>
              <a:t>Untuk menyimpan parameter </a:t>
            </a:r>
            <a:r>
              <a:rPr lang="en-US" i="1" smtClean="0"/>
              <a:t>calling address</a:t>
            </a:r>
            <a:r>
              <a:rPr lang="en-US" smtClean="0"/>
              <a:t> untuk keperluan pemanggilan prosedur atau </a:t>
            </a:r>
            <a:r>
              <a:rPr lang="en-US" i="1" smtClean="0"/>
              <a:t>system call</a:t>
            </a:r>
          </a:p>
          <a:p>
            <a:pPr lvl="2"/>
            <a:r>
              <a:rPr lang="en-US" smtClean="0"/>
              <a:t>Atribut-atribut proses (PCB)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Agenda:</a:t>
            </a: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631825" y="1196975"/>
            <a:ext cx="89439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Deskripsi proses: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Struktur kontrol sistem operasi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Struktur kontrol proses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Process Control Block</a:t>
            </a:r>
            <a:endParaRPr lang="en-US" sz="2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Isi PCB terdiri dari 3 bagian:</a:t>
            </a:r>
          </a:p>
          <a:p>
            <a:pPr lvl="1"/>
            <a:r>
              <a:rPr lang="en-US" i="1" smtClean="0"/>
              <a:t>Process Identification (PID)</a:t>
            </a:r>
          </a:p>
          <a:p>
            <a:pPr lvl="1"/>
            <a:r>
              <a:rPr lang="en-US" i="1" smtClean="0"/>
              <a:t>Processor State Information (PSI)</a:t>
            </a:r>
          </a:p>
          <a:p>
            <a:pPr lvl="1"/>
            <a:r>
              <a:rPr lang="en-US" i="1" smtClean="0"/>
              <a:t>Process Control Information (PCI)</a:t>
            </a:r>
          </a:p>
          <a:p>
            <a:pPr lvl="1"/>
            <a:endParaRPr lang="en-US" i="1" smtClean="0"/>
          </a:p>
          <a:p>
            <a:r>
              <a:rPr lang="en-US" i="1" smtClean="0"/>
              <a:t>Process Identification (PID)</a:t>
            </a:r>
          </a:p>
          <a:p>
            <a:pPr lvl="1"/>
            <a:r>
              <a:rPr lang="en-US" i="1" smtClean="0"/>
              <a:t>Identifier</a:t>
            </a:r>
          </a:p>
          <a:p>
            <a:pPr lvl="2"/>
            <a:r>
              <a:rPr lang="en-US" smtClean="0">
                <a:cs typeface="Times New Roman" pitchFamily="18" charset="0"/>
              </a:rPr>
              <a:t>Adalah identitas numerik yang terdiri dari:</a:t>
            </a:r>
            <a:endParaRPr lang="en-US" smtClean="0"/>
          </a:p>
          <a:p>
            <a:pPr lvl="3"/>
            <a:r>
              <a:rPr lang="en-US" smtClean="0">
                <a:cs typeface="Times New Roman" pitchFamily="18" charset="0"/>
              </a:rPr>
              <a:t>Identitas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proses</a:t>
            </a:r>
          </a:p>
          <a:p>
            <a:pPr lvl="3"/>
            <a:r>
              <a:rPr lang="en-US" smtClean="0">
                <a:cs typeface="Times New Roman" pitchFamily="18" charset="0"/>
              </a:rPr>
              <a:t>Identitas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proses induk</a:t>
            </a:r>
          </a:p>
          <a:p>
            <a:pPr lvl="3"/>
            <a:r>
              <a:rPr lang="en-US" smtClean="0">
                <a:cs typeface="Times New Roman" pitchFamily="18" charset="0"/>
              </a:rPr>
              <a:t>Identitas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user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Processor State Information (PSI) </a:t>
            </a:r>
            <a:r>
              <a:rPr lang="en-US" sz="2400" smtClean="0">
                <a:solidFill>
                  <a:schemeClr val="tx1"/>
                </a:solidFill>
              </a:rPr>
              <a:t>(1)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smtClean="0"/>
              <a:t>1. User-Visible Registers</a:t>
            </a:r>
          </a:p>
          <a:p>
            <a:pPr lvl="1">
              <a:lnSpc>
                <a:spcPct val="90000"/>
              </a:lnSpc>
            </a:pPr>
            <a:r>
              <a:rPr lang="en-US" sz="2600" smtClean="0">
                <a:cs typeface="Times New Roman" pitchFamily="18" charset="0"/>
              </a:rPr>
              <a:t>Adalah </a:t>
            </a:r>
            <a:r>
              <a:rPr lang="en-US" sz="2600" smtClean="0">
                <a:solidFill>
                  <a:srgbClr val="FF5050"/>
                </a:solidFill>
                <a:cs typeface="Times New Roman" pitchFamily="18" charset="0"/>
              </a:rPr>
              <a:t>register</a:t>
            </a:r>
            <a:r>
              <a:rPr lang="en-US" sz="2600" smtClean="0">
                <a:cs typeface="Times New Roman" pitchFamily="18" charset="0"/>
              </a:rPr>
              <a:t> yang digunakan untuk menaruh program aplikasi (</a:t>
            </a:r>
            <a:r>
              <a:rPr lang="en-US" sz="2600" i="1" smtClean="0">
                <a:cs typeface="Times New Roman" pitchFamily="18" charset="0"/>
              </a:rPr>
              <a:t>user mode</a:t>
            </a:r>
            <a:r>
              <a:rPr lang="en-US" sz="2600" smtClean="0">
                <a:cs typeface="Times New Roman" pitchFamily="18" charset="0"/>
              </a:rPr>
              <a:t>) yang sedang dieksekusi prosesor dalam bahasa mesin </a:t>
            </a:r>
          </a:p>
          <a:p>
            <a:pPr lvl="1">
              <a:lnSpc>
                <a:spcPct val="90000"/>
              </a:lnSpc>
            </a:pPr>
            <a:r>
              <a:rPr lang="en-US" sz="2600" smtClean="0">
                <a:cs typeface="Times New Roman" pitchFamily="18" charset="0"/>
              </a:rPr>
              <a:t>Biasanya terdiri dari 8 – 32 register</a:t>
            </a:r>
          </a:p>
          <a:p>
            <a:pPr lvl="1">
              <a:lnSpc>
                <a:spcPct val="90000"/>
              </a:lnSpc>
            </a:pPr>
            <a:r>
              <a:rPr lang="en-US" sz="2600" smtClean="0">
                <a:cs typeface="Times New Roman" pitchFamily="18" charset="0"/>
              </a:rPr>
              <a:t>Model RISC menggunakan lebih dari 100 register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smtClean="0"/>
              <a:t>2. Stack Pointers</a:t>
            </a:r>
            <a:endParaRPr lang="en-US" sz="280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600" smtClean="0">
                <a:cs typeface="Times New Roman" pitchFamily="18" charset="0"/>
              </a:rPr>
              <a:t>Adalah tempat untuk menyimpan </a:t>
            </a:r>
            <a:r>
              <a:rPr lang="en-US" sz="2600" smtClean="0">
                <a:solidFill>
                  <a:srgbClr val="FF0000"/>
                </a:solidFill>
                <a:cs typeface="Times New Roman" pitchFamily="18" charset="0"/>
              </a:rPr>
              <a:t>alamat </a:t>
            </a:r>
            <a:r>
              <a:rPr lang="en-US" sz="2600" i="1" smtClean="0">
                <a:solidFill>
                  <a:srgbClr val="FF0000"/>
                </a:solidFill>
                <a:cs typeface="Times New Roman" pitchFamily="18" charset="0"/>
              </a:rPr>
              <a:t>stack</a:t>
            </a:r>
            <a:r>
              <a:rPr lang="en-US" sz="2600" smtClean="0">
                <a:solidFill>
                  <a:srgbClr val="FF0000"/>
                </a:solidFill>
                <a:cs typeface="Times New Roman" pitchFamily="18" charset="0"/>
              </a:rPr>
              <a:t> paling atas</a:t>
            </a:r>
          </a:p>
          <a:p>
            <a:pPr lvl="1">
              <a:lnSpc>
                <a:spcPct val="90000"/>
              </a:lnSpc>
            </a:pPr>
            <a:r>
              <a:rPr lang="en-US" sz="2600" i="1" smtClean="0">
                <a:cs typeface="Times New Roman" pitchFamily="18" charset="0"/>
              </a:rPr>
              <a:t>Stack</a:t>
            </a:r>
            <a:r>
              <a:rPr lang="en-US" sz="2600" smtClean="0">
                <a:cs typeface="Times New Roman" pitchFamily="18" charset="0"/>
              </a:rPr>
              <a:t> digunakan untuk menyimpan parameter dan </a:t>
            </a:r>
            <a:r>
              <a:rPr lang="en-US" sz="2600" i="1" smtClean="0">
                <a:cs typeface="Times New Roman" pitchFamily="18" charset="0"/>
              </a:rPr>
              <a:t>calling address</a:t>
            </a:r>
            <a:r>
              <a:rPr lang="en-US" sz="2600" smtClean="0">
                <a:cs typeface="Times New Roman" pitchFamily="18" charset="0"/>
              </a:rPr>
              <a:t> dari prosedur dan </a:t>
            </a:r>
            <a:r>
              <a:rPr lang="en-US" sz="2600" i="1" smtClean="0">
                <a:cs typeface="Times New Roman" pitchFamily="18" charset="0"/>
              </a:rPr>
              <a:t>system call</a:t>
            </a:r>
          </a:p>
          <a:p>
            <a:pPr lvl="1">
              <a:lnSpc>
                <a:spcPct val="90000"/>
              </a:lnSpc>
            </a:pPr>
            <a:r>
              <a:rPr lang="en-US" sz="2600" smtClean="0">
                <a:cs typeface="Times New Roman" pitchFamily="18" charset="0"/>
              </a:rPr>
              <a:t>Setiap proses mempunyai satu atau beberapa </a:t>
            </a:r>
            <a:r>
              <a:rPr lang="en-US" sz="2600" i="1" smtClean="0">
                <a:cs typeface="Times New Roman" pitchFamily="18" charset="0"/>
              </a:rPr>
              <a:t>stack</a:t>
            </a:r>
            <a:r>
              <a:rPr lang="en-US" sz="2600" smtClean="0">
                <a:cs typeface="Times New Roman" pitchFamily="18" charset="0"/>
              </a:rPr>
              <a:t> dengan algoritma LIFO (</a:t>
            </a:r>
            <a:r>
              <a:rPr lang="en-US" sz="2600" i="1" smtClean="0">
                <a:cs typeface="Times New Roman" pitchFamily="18" charset="0"/>
              </a:rPr>
              <a:t>last-in-first-out</a:t>
            </a:r>
            <a:r>
              <a:rPr lang="en-US" sz="2600" smtClean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477838"/>
            <a:ext cx="8888412" cy="503237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Pokok Bahasan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Pokok Bahasan:</a:t>
            </a:r>
          </a:p>
          <a:p>
            <a:pPr lvl="1"/>
            <a:r>
              <a:rPr lang="en-US" sz="1800" smtClean="0"/>
              <a:t> </a:t>
            </a:r>
            <a:r>
              <a:rPr lang="de-DE" sz="1800" smtClean="0"/>
              <a:t>Deskripsi dan Kontrol Proses</a:t>
            </a:r>
            <a:endParaRPr lang="en-US" sz="1800" smtClean="0"/>
          </a:p>
          <a:p>
            <a:r>
              <a:rPr lang="en-US" sz="1800" smtClean="0"/>
              <a:t>Sub Pokok Bahasan:</a:t>
            </a:r>
          </a:p>
          <a:p>
            <a:pPr lvl="1"/>
            <a:r>
              <a:rPr lang="en-US" sz="1800" smtClean="0"/>
              <a:t>Model proses 7 status</a:t>
            </a:r>
          </a:p>
          <a:p>
            <a:pPr lvl="1"/>
            <a:r>
              <a:rPr lang="en-US" sz="1800" smtClean="0"/>
              <a:t>Struktur kontrol sistem operasi dan proses</a:t>
            </a:r>
          </a:p>
          <a:p>
            <a:pPr lvl="1"/>
            <a:r>
              <a:rPr lang="en-US" sz="1800" smtClean="0"/>
              <a:t>Model eksekusi, penciptaan proses, dan mekanisme </a:t>
            </a:r>
            <a:r>
              <a:rPr lang="en-US" sz="1800" i="1" smtClean="0"/>
              <a:t>switching</a:t>
            </a:r>
            <a:r>
              <a:rPr lang="en-US" sz="1800" smtClean="0"/>
              <a:t> pada proses</a:t>
            </a:r>
          </a:p>
          <a:p>
            <a:pPr lvl="1"/>
            <a:r>
              <a:rPr lang="en-US" sz="1800" smtClean="0"/>
              <a:t>Model-model eksekusi sistem operasi</a:t>
            </a:r>
          </a:p>
          <a:p>
            <a:r>
              <a:rPr lang="en-US" sz="1800" smtClean="0"/>
              <a:t> TIU:</a:t>
            </a:r>
          </a:p>
          <a:p>
            <a:pPr lvl="1"/>
            <a:r>
              <a:rPr lang="en-US" sz="1800" smtClean="0"/>
              <a:t>Mahasiswa dapat memahami konsep dasar deskripsi dan kontrol pada proses</a:t>
            </a:r>
          </a:p>
          <a:p>
            <a:r>
              <a:rPr lang="en-US" sz="1800" smtClean="0"/>
              <a:t>TIK:</a:t>
            </a:r>
          </a:p>
          <a:p>
            <a:pPr lvl="1"/>
            <a:r>
              <a:rPr lang="en-US" sz="1800" smtClean="0"/>
              <a:t>Mahasiswa dapat menjelaskan setiap status pada model proses 7 status</a:t>
            </a:r>
          </a:p>
          <a:p>
            <a:pPr lvl="1"/>
            <a:r>
              <a:rPr lang="en-US" sz="1800" smtClean="0"/>
              <a:t>Mahasiswa dapat menjelaskan struktur kontrol sistem operasi dan proses</a:t>
            </a:r>
          </a:p>
          <a:p>
            <a:pPr lvl="1"/>
            <a:r>
              <a:rPr lang="en-US" sz="1800" smtClean="0"/>
              <a:t>Mahasiswa dapat menjelaskan model eksekusi, penciptaan proses, dan mekanisme </a:t>
            </a:r>
            <a:r>
              <a:rPr lang="en-US" sz="1800" i="1" smtClean="0"/>
              <a:t>switching</a:t>
            </a:r>
            <a:r>
              <a:rPr lang="en-US" sz="1800" smtClean="0"/>
              <a:t> pada proses</a:t>
            </a:r>
          </a:p>
          <a:p>
            <a:pPr lvl="1"/>
            <a:r>
              <a:rPr lang="en-US" sz="1800" smtClean="0"/>
              <a:t>Mahasiswa dapat menjelaskan model-model eksekusi sistem operasi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Processor State Information (PSI) </a:t>
            </a:r>
            <a:r>
              <a:rPr lang="en-US" sz="2400" smtClean="0">
                <a:solidFill>
                  <a:schemeClr val="tx1"/>
                </a:solidFill>
              </a:rPr>
              <a:t>(2)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/>
              <a:t>3. Control and Status Registers</a:t>
            </a:r>
          </a:p>
          <a:p>
            <a:pPr lvl="1"/>
            <a:r>
              <a:rPr lang="en-US" smtClean="0"/>
              <a:t>Adalah salah satu jenis register di prosesor yang digunakan untuk </a:t>
            </a:r>
            <a:r>
              <a:rPr lang="en-US" smtClean="0">
                <a:solidFill>
                  <a:srgbClr val="FF0000"/>
                </a:solidFill>
              </a:rPr>
              <a:t>mengontrol kerja dari prosesor</a:t>
            </a:r>
          </a:p>
          <a:p>
            <a:pPr lvl="1"/>
            <a:r>
              <a:rPr lang="en-US" smtClean="0"/>
              <a:t>Terdiri dari:</a:t>
            </a:r>
          </a:p>
          <a:p>
            <a:pPr lvl="2"/>
            <a:r>
              <a:rPr lang="en-US" i="1" smtClean="0"/>
              <a:t>Program Counter (PC):</a:t>
            </a:r>
          </a:p>
          <a:p>
            <a:pPr lvl="3"/>
            <a:r>
              <a:rPr lang="en-US" smtClean="0"/>
              <a:t>Menyimpan alamat instruksi berikutnya yang akan diambil (</a:t>
            </a:r>
            <a:r>
              <a:rPr lang="en-US" i="1" smtClean="0"/>
              <a:t>fetch</a:t>
            </a:r>
            <a:r>
              <a:rPr lang="en-US" smtClean="0"/>
              <a:t>)</a:t>
            </a:r>
          </a:p>
          <a:p>
            <a:pPr lvl="2"/>
            <a:r>
              <a:rPr lang="en-US" i="1" smtClean="0">
                <a:cs typeface="Times New Roman" pitchFamily="18" charset="0"/>
              </a:rPr>
              <a:t>Condition codes</a:t>
            </a:r>
            <a:r>
              <a:rPr lang="en-US" smtClean="0">
                <a:cs typeface="Times New Roman" pitchFamily="18" charset="0"/>
              </a:rPr>
              <a:t>:</a:t>
            </a:r>
          </a:p>
          <a:p>
            <a:pPr lvl="3"/>
            <a:r>
              <a:rPr lang="en-US" smtClean="0">
                <a:cs typeface="Times New Roman" pitchFamily="18" charset="0"/>
              </a:rPr>
              <a:t>Menyimpan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hasil operasi aritmatika</a:t>
            </a:r>
            <a:r>
              <a:rPr lang="en-US" smtClean="0">
                <a:cs typeface="Times New Roman" pitchFamily="18" charset="0"/>
              </a:rPr>
              <a:t> atau operasi logika terbaru  (misal: positif/negatif, nol, </a:t>
            </a:r>
            <a:r>
              <a:rPr lang="en-US" i="1" smtClean="0">
                <a:cs typeface="Times New Roman" pitchFamily="18" charset="0"/>
              </a:rPr>
              <a:t>carry</a:t>
            </a:r>
            <a:r>
              <a:rPr lang="en-US" smtClean="0">
                <a:cs typeface="Times New Roman" pitchFamily="18" charset="0"/>
              </a:rPr>
              <a:t>, sama, </a:t>
            </a:r>
            <a:r>
              <a:rPr lang="en-US" i="1" smtClean="0">
                <a:cs typeface="Times New Roman" pitchFamily="18" charset="0"/>
              </a:rPr>
              <a:t>overflow</a:t>
            </a:r>
            <a:r>
              <a:rPr lang="en-US" smtClean="0">
                <a:cs typeface="Times New Roman" pitchFamily="18" charset="0"/>
              </a:rPr>
              <a:t>, dll)</a:t>
            </a:r>
          </a:p>
          <a:p>
            <a:pPr lvl="2"/>
            <a:r>
              <a:rPr lang="en-US" i="1" smtClean="0">
                <a:cs typeface="Times New Roman" pitchFamily="18" charset="0"/>
              </a:rPr>
              <a:t>Status information</a:t>
            </a:r>
            <a:r>
              <a:rPr lang="en-US" smtClean="0">
                <a:cs typeface="Times New Roman" pitchFamily="18" charset="0"/>
              </a:rPr>
              <a:t>:</a:t>
            </a:r>
          </a:p>
          <a:p>
            <a:pPr lvl="3"/>
            <a:r>
              <a:rPr lang="en-US" smtClean="0">
                <a:cs typeface="Times New Roman" pitchFamily="18" charset="0"/>
              </a:rPr>
              <a:t>Menyimpan </a:t>
            </a:r>
            <a:r>
              <a:rPr lang="en-US" i="1" smtClean="0">
                <a:cs typeface="Times New Roman" pitchFamily="18" charset="0"/>
              </a:rPr>
              <a:t>interrupt</a:t>
            </a:r>
            <a:r>
              <a:rPr lang="en-US" smtClean="0">
                <a:cs typeface="Times New Roman" pitchFamily="18" charset="0"/>
              </a:rPr>
              <a:t> (</a:t>
            </a:r>
            <a:r>
              <a:rPr lang="en-US" i="1" smtClean="0">
                <a:cs typeface="Times New Roman" pitchFamily="18" charset="0"/>
              </a:rPr>
              <a:t>enable/disable</a:t>
            </a:r>
            <a:r>
              <a:rPr lang="en-US" smtClean="0">
                <a:cs typeface="Times New Roman" pitchFamily="18" charset="0"/>
              </a:rPr>
              <a:t>) dan </a:t>
            </a:r>
            <a:r>
              <a:rPr lang="en-US" i="1" smtClean="0">
                <a:cs typeface="Times New Roman" pitchFamily="18" charset="0"/>
              </a:rPr>
              <a:t>execution mode</a:t>
            </a:r>
            <a:endParaRPr lang="en-US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Processor State Information (PSI) </a:t>
            </a:r>
            <a:r>
              <a:rPr lang="en-US" sz="2400" smtClean="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Contoh control register: EFLAGS pada Pentium II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76288" y="2205038"/>
          <a:ext cx="8420100" cy="3297237"/>
        </p:xfrm>
        <a:graphic>
          <a:graphicData uri="http://schemas.openxmlformats.org/presentationml/2006/ole">
            <p:oleObj spid="_x0000_s1026" name="Bitmap Image" r:id="rId3" imgW="6287378" imgH="2666667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i="1" smtClean="0"/>
              <a:t>Process Control Information (PCI) </a:t>
            </a:r>
            <a:r>
              <a:rPr lang="en-US" sz="2400" smtClean="0">
                <a:solidFill>
                  <a:schemeClr val="tx1"/>
                </a:solidFill>
              </a:rPr>
              <a:t>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i="1" smtClean="0"/>
              <a:t>1. Scheduling and State Information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3200" smtClean="0"/>
              <a:t>Menyimpan</a:t>
            </a:r>
            <a:r>
              <a:rPr lang="en-US" smtClean="0"/>
              <a:t> informasi yang </a:t>
            </a:r>
            <a:r>
              <a:rPr lang="en-US" smtClean="0">
                <a:solidFill>
                  <a:srgbClr val="FF0000"/>
                </a:solidFill>
              </a:rPr>
              <a:t>diperlukan oleh OS</a:t>
            </a:r>
            <a:r>
              <a:rPr lang="en-US" smtClean="0"/>
              <a:t> untuk mengatur penjadualan proses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mtClean="0"/>
              <a:t>Terdiri dari: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i="1" smtClean="0"/>
              <a:t>Process state</a:t>
            </a:r>
            <a:r>
              <a:rPr lang="en-US" smtClean="0"/>
              <a:t>:</a:t>
            </a:r>
          </a:p>
          <a:p>
            <a:pPr lvl="3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mtClean="0"/>
              <a:t>Informasi tentang status proses (misal: </a:t>
            </a:r>
            <a:r>
              <a:rPr lang="en-US" i="1" smtClean="0"/>
              <a:t>running, ready, waiting, halted</a:t>
            </a:r>
            <a:r>
              <a:rPr lang="en-US" smtClean="0"/>
              <a:t>, dll)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i="1" smtClean="0"/>
              <a:t>Priority</a:t>
            </a:r>
            <a:r>
              <a:rPr lang="en-US" smtClean="0"/>
              <a:t>:</a:t>
            </a:r>
          </a:p>
          <a:p>
            <a:pPr lvl="3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mtClean="0"/>
              <a:t>Informasi tentang prioritas proses (misal: </a:t>
            </a:r>
            <a:r>
              <a:rPr lang="en-US" i="1" smtClean="0"/>
              <a:t>default, current, highest-allowable</a:t>
            </a:r>
            <a:r>
              <a:rPr lang="en-US" smtClean="0"/>
              <a:t>, dll) </a:t>
            </a:r>
            <a:endParaRPr lang="en-US" i="1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i="1" smtClean="0">
                <a:cs typeface="Times New Roman" pitchFamily="18" charset="0"/>
              </a:rPr>
              <a:t>Scheduling-related information:</a:t>
            </a:r>
            <a:r>
              <a:rPr lang="en-US" smtClean="0">
                <a:cs typeface="Times New Roman" pitchFamily="18" charset="0"/>
              </a:rPr>
              <a:t> </a:t>
            </a:r>
          </a:p>
          <a:p>
            <a:pPr lvl="3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mtClean="0">
                <a:cs typeface="Times New Roman" pitchFamily="18" charset="0"/>
              </a:rPr>
              <a:t>Informasi yang berhubungan dengan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jenis penjadualan</a:t>
            </a:r>
            <a:r>
              <a:rPr lang="en-US" smtClean="0">
                <a:cs typeface="Times New Roman" pitchFamily="18" charset="0"/>
              </a:rPr>
              <a:t> yang digunakan</a:t>
            </a:r>
          </a:p>
          <a:p>
            <a:pPr lvl="3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mtClean="0">
                <a:cs typeface="Times New Roman" pitchFamily="18" charset="0"/>
              </a:rPr>
              <a:t>Misal: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Lama waktu</a:t>
            </a:r>
            <a:r>
              <a:rPr lang="en-US" smtClean="0">
                <a:cs typeface="Times New Roman" pitchFamily="18" charset="0"/>
              </a:rPr>
              <a:t> yang telah digunakan oleh proses, lama waktu proses menunggu, dll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i="1" smtClean="0">
                <a:cs typeface="Times New Roman" pitchFamily="18" charset="0"/>
              </a:rPr>
              <a:t>Event:</a:t>
            </a:r>
          </a:p>
          <a:p>
            <a:pPr lvl="3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mtClean="0">
                <a:cs typeface="Times New Roman" pitchFamily="18" charset="0"/>
              </a:rPr>
              <a:t>Identitas </a:t>
            </a:r>
            <a:r>
              <a:rPr lang="en-US" i="1" smtClean="0">
                <a:cs typeface="Times New Roman" pitchFamily="18" charset="0"/>
              </a:rPr>
              <a:t>event</a:t>
            </a:r>
            <a:r>
              <a:rPr lang="en-US" smtClean="0">
                <a:cs typeface="Times New Roman" pitchFamily="18" charset="0"/>
              </a:rPr>
              <a:t> yang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sedang ditunggu</a:t>
            </a:r>
            <a:r>
              <a:rPr lang="en-US" smtClean="0">
                <a:cs typeface="Times New Roman" pitchFamily="18" charset="0"/>
              </a:rPr>
              <a:t> oleh proses (penyebab proses di-blok)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i="1" smtClean="0"/>
              <a:t>Process Control Information (PCI) </a:t>
            </a:r>
            <a:r>
              <a:rPr lang="en-US" sz="2400" smtClean="0">
                <a:solidFill>
                  <a:schemeClr val="tx1"/>
                </a:solidFill>
              </a:rPr>
              <a:t>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 smtClean="0"/>
              <a:t>2. Data Structuring</a:t>
            </a:r>
          </a:p>
          <a:p>
            <a:pPr lvl="1"/>
            <a:r>
              <a:rPr lang="en-US" sz="2400" smtClean="0">
                <a:cs typeface="Times New Roman" pitchFamily="18" charset="0"/>
              </a:rPr>
              <a:t>Menyimpan informasi tentang </a:t>
            </a:r>
            <a:r>
              <a:rPr lang="en-US" sz="2400" i="1" smtClean="0">
                <a:cs typeface="Times New Roman" pitchFamily="18" charset="0"/>
              </a:rPr>
              <a:t>link-list</a:t>
            </a:r>
            <a:r>
              <a:rPr lang="en-US" sz="2400" smtClean="0">
                <a:cs typeface="Times New Roman" pitchFamily="18" charset="0"/>
              </a:rPr>
              <a:t> (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hubungan) dengan proses lain</a:t>
            </a:r>
            <a:r>
              <a:rPr lang="en-US" sz="2400" smtClean="0">
                <a:cs typeface="Times New Roman" pitchFamily="18" charset="0"/>
              </a:rPr>
              <a:t> dalam bentuk antrian, ring, model struktur data yang lain</a:t>
            </a:r>
          </a:p>
          <a:p>
            <a:pPr lvl="1"/>
            <a:r>
              <a:rPr lang="en-US" sz="2400" smtClean="0">
                <a:cs typeface="Times New Roman" pitchFamily="18" charset="0"/>
              </a:rPr>
              <a:t>Misal:</a:t>
            </a:r>
          </a:p>
          <a:p>
            <a:pPr lvl="2"/>
            <a:r>
              <a:rPr lang="en-US" sz="2000" smtClean="0">
                <a:cs typeface="Times New Roman" pitchFamily="18" charset="0"/>
              </a:rPr>
              <a:t>Proses dengan status sama (misal: </a:t>
            </a:r>
            <a:r>
              <a:rPr lang="en-US" sz="2000" i="1" smtClean="0">
                <a:cs typeface="Times New Roman" pitchFamily="18" charset="0"/>
              </a:rPr>
              <a:t>ready</a:t>
            </a:r>
            <a:r>
              <a:rPr lang="en-US" sz="2000" smtClean="0">
                <a:cs typeface="Times New Roman" pitchFamily="18" charset="0"/>
              </a:rPr>
              <a:t>) dan mempunyai prioritas sama antri di antrian yang sama pula</a:t>
            </a:r>
          </a:p>
          <a:p>
            <a:pPr lvl="2"/>
            <a:r>
              <a:rPr lang="en-US" sz="2000" smtClean="0">
                <a:cs typeface="Times New Roman" pitchFamily="18" charset="0"/>
              </a:rPr>
              <a:t>Hubungan antara proses </a:t>
            </a:r>
            <a:r>
              <a:rPr lang="en-US" sz="2000" i="1" smtClean="0">
                <a:cs typeface="Times New Roman" pitchFamily="18" charset="0"/>
              </a:rPr>
              <a:t>parent</a:t>
            </a:r>
            <a:r>
              <a:rPr lang="en-US" sz="2000" smtClean="0">
                <a:cs typeface="Times New Roman" pitchFamily="18" charset="0"/>
              </a:rPr>
              <a:t> dan </a:t>
            </a:r>
            <a:r>
              <a:rPr lang="en-US" sz="2000" i="1" smtClean="0">
                <a:cs typeface="Times New Roman" pitchFamily="18" charset="0"/>
              </a:rPr>
              <a:t>child</a:t>
            </a:r>
          </a:p>
          <a:p>
            <a:pPr lvl="2"/>
            <a:r>
              <a:rPr lang="en-US" sz="2000" i="1" smtClean="0">
                <a:cs typeface="Times New Roman" pitchFamily="18" charset="0"/>
              </a:rPr>
              <a:t>Pointer</a:t>
            </a:r>
            <a:r>
              <a:rPr lang="en-US" sz="2000" smtClean="0">
                <a:cs typeface="Times New Roman" pitchFamily="18" charset="0"/>
              </a:rPr>
              <a:t> ke proses lain yang diperlukan</a:t>
            </a:r>
          </a:p>
          <a:p>
            <a:pPr>
              <a:buFont typeface="Wingdings" pitchFamily="2" charset="2"/>
              <a:buNone/>
            </a:pPr>
            <a:r>
              <a:rPr lang="en-US" sz="2800" i="1" smtClean="0"/>
              <a:t>3. Interprocess Communication</a:t>
            </a:r>
          </a:p>
          <a:p>
            <a:pPr lvl="1"/>
            <a:r>
              <a:rPr lang="en-US" sz="2400" smtClean="0">
                <a:cs typeface="Times New Roman" pitchFamily="18" charset="0"/>
              </a:rPr>
              <a:t>Menyimpan beberapa jenis </a:t>
            </a:r>
            <a:r>
              <a:rPr lang="en-US" sz="2400" i="1" smtClean="0">
                <a:cs typeface="Times New Roman" pitchFamily="18" charset="0"/>
              </a:rPr>
              <a:t>flag, signal, </a:t>
            </a:r>
            <a:r>
              <a:rPr lang="en-US" sz="2400" smtClean="0">
                <a:cs typeface="Times New Roman" pitchFamily="18" charset="0"/>
              </a:rPr>
              <a:t>dan</a:t>
            </a:r>
            <a:r>
              <a:rPr lang="en-US" sz="2400" i="1" smtClean="0">
                <a:cs typeface="Times New Roman" pitchFamily="18" charset="0"/>
              </a:rPr>
              <a:t> message</a:t>
            </a:r>
            <a:r>
              <a:rPr lang="en-US" sz="2400" smtClean="0">
                <a:cs typeface="Times New Roman" pitchFamily="18" charset="0"/>
              </a:rPr>
              <a:t> yang diperlukan dalam komunikasi dengan proses lain yang </a:t>
            </a:r>
            <a:r>
              <a:rPr lang="en-US" sz="2400" i="1" smtClean="0">
                <a:solidFill>
                  <a:srgbClr val="FF0000"/>
                </a:solidFill>
                <a:cs typeface="Times New Roman" pitchFamily="18" charset="0"/>
              </a:rPr>
              <a:t>independent</a:t>
            </a:r>
            <a:r>
              <a:rPr lang="en-US" sz="2400" smtClean="0">
                <a:cs typeface="Times New Roman" pitchFamily="18" charset="0"/>
              </a:rPr>
              <a:t> (bukan </a:t>
            </a:r>
            <a:r>
              <a:rPr lang="en-US" sz="2400" i="1" smtClean="0">
                <a:cs typeface="Times New Roman" pitchFamily="18" charset="0"/>
              </a:rPr>
              <a:t>parent-child</a:t>
            </a:r>
            <a:r>
              <a:rPr lang="en-US" sz="2400" smtClean="0">
                <a:cs typeface="Times New Roman" pitchFamily="18" charset="0"/>
              </a:rPr>
              <a:t>)</a:t>
            </a: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i="1" smtClean="0"/>
              <a:t>Process Control Information (PCI) </a:t>
            </a:r>
            <a:r>
              <a:rPr lang="en-US" sz="2400" smtClean="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 smtClean="0"/>
              <a:t>4. Process Privileged</a:t>
            </a:r>
          </a:p>
          <a:p>
            <a:pPr lvl="1"/>
            <a:r>
              <a:rPr lang="en-US" sz="2400" smtClean="0">
                <a:cs typeface="Times New Roman" pitchFamily="18" charset="0"/>
              </a:rPr>
              <a:t>Menyimpan informasi tentang:</a:t>
            </a:r>
          </a:p>
          <a:p>
            <a:pPr lvl="2"/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Area memori</a:t>
            </a:r>
            <a:r>
              <a:rPr lang="en-US" sz="2000" smtClean="0">
                <a:cs typeface="Times New Roman" pitchFamily="18" charset="0"/>
              </a:rPr>
              <a:t> yang boleh diakses</a:t>
            </a:r>
          </a:p>
          <a:p>
            <a:pPr lvl="2"/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Jenis instruksi</a:t>
            </a:r>
            <a:r>
              <a:rPr lang="en-US" sz="2000" smtClean="0">
                <a:cs typeface="Times New Roman" pitchFamily="18" charset="0"/>
              </a:rPr>
              <a:t> yang boleh digunakan</a:t>
            </a:r>
          </a:p>
          <a:p>
            <a:pPr lvl="2"/>
            <a:r>
              <a:rPr lang="en-US" sz="2000" i="1" smtClean="0">
                <a:solidFill>
                  <a:srgbClr val="FF0000"/>
                </a:solidFill>
                <a:cs typeface="Times New Roman" pitchFamily="18" charset="0"/>
              </a:rPr>
              <a:t>Utility</a:t>
            </a:r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 dan </a:t>
            </a:r>
            <a:r>
              <a:rPr lang="en-US" sz="2000" i="1" smtClean="0">
                <a:solidFill>
                  <a:srgbClr val="FF0000"/>
                </a:solidFill>
                <a:cs typeface="Times New Roman" pitchFamily="18" charset="0"/>
              </a:rPr>
              <a:t>service</a:t>
            </a:r>
            <a:r>
              <a:rPr lang="en-US" sz="2000" smtClean="0">
                <a:cs typeface="Times New Roman" pitchFamily="18" charset="0"/>
              </a:rPr>
              <a:t> yang boleh digunakan</a:t>
            </a:r>
          </a:p>
          <a:p>
            <a:pPr>
              <a:buFont typeface="Wingdings" pitchFamily="2" charset="2"/>
              <a:buNone/>
            </a:pPr>
            <a:r>
              <a:rPr lang="en-US" sz="2800" i="1" smtClean="0"/>
              <a:t>5. Memory Management</a:t>
            </a:r>
          </a:p>
          <a:p>
            <a:pPr lvl="1"/>
            <a:r>
              <a:rPr lang="en-US" sz="2400" smtClean="0">
                <a:cs typeface="Times New Roman" pitchFamily="18" charset="0"/>
              </a:rPr>
              <a:t>Menyimpan </a:t>
            </a:r>
            <a:r>
              <a:rPr lang="en-US" sz="2400" i="1" smtClean="0">
                <a:cs typeface="Times New Roman" pitchFamily="18" charset="0"/>
              </a:rPr>
              <a:t>pointer</a:t>
            </a:r>
            <a:r>
              <a:rPr lang="en-US" sz="2400" smtClean="0">
                <a:cs typeface="Times New Roman" pitchFamily="18" charset="0"/>
              </a:rPr>
              <a:t> ke 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nomor </a:t>
            </a:r>
            <a:r>
              <a:rPr lang="en-US" sz="2400" i="1" smtClean="0">
                <a:solidFill>
                  <a:srgbClr val="FF0000"/>
                </a:solidFill>
                <a:cs typeface="Times New Roman" pitchFamily="18" charset="0"/>
              </a:rPr>
              <a:t>segment</a:t>
            </a:r>
            <a:r>
              <a:rPr lang="en-US" sz="2400" smtClean="0">
                <a:solidFill>
                  <a:srgbClr val="FF0000"/>
                </a:solidFill>
                <a:cs typeface="Times New Roman" pitchFamily="18" charset="0"/>
              </a:rPr>
              <a:t> dan </a:t>
            </a:r>
            <a:r>
              <a:rPr lang="en-US" sz="2400" i="1" smtClean="0">
                <a:solidFill>
                  <a:srgbClr val="FF0000"/>
                </a:solidFill>
                <a:cs typeface="Times New Roman" pitchFamily="18" charset="0"/>
              </a:rPr>
              <a:t>page table</a:t>
            </a:r>
            <a:r>
              <a:rPr lang="en-US" sz="2400" smtClean="0">
                <a:cs typeface="Times New Roman" pitchFamily="18" charset="0"/>
              </a:rPr>
              <a:t> pada memori virtual yang disediakan</a:t>
            </a:r>
            <a:r>
              <a:rPr lang="en-US" sz="24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i="1" smtClean="0"/>
              <a:t>6. Resource Ownership and Utilization</a:t>
            </a:r>
          </a:p>
          <a:p>
            <a:pPr lvl="1"/>
            <a:r>
              <a:rPr lang="en-US" sz="2400" smtClean="0">
                <a:cs typeface="Times New Roman" pitchFamily="18" charset="0"/>
              </a:rPr>
              <a:t>Menyimpan informasi tentang:</a:t>
            </a:r>
          </a:p>
          <a:p>
            <a:pPr lvl="2"/>
            <a:r>
              <a:rPr lang="en-US" sz="2000" smtClean="0">
                <a:solidFill>
                  <a:srgbClr val="FF0000"/>
                </a:solidFill>
                <a:cs typeface="Times New Roman" pitchFamily="18" charset="0"/>
              </a:rPr>
              <a:t>Status </a:t>
            </a:r>
            <a:r>
              <a:rPr lang="en-US" sz="2000" i="1" smtClean="0">
                <a:solidFill>
                  <a:srgbClr val="FF0000"/>
                </a:solidFill>
                <a:cs typeface="Times New Roman" pitchFamily="18" charset="0"/>
              </a:rPr>
              <a:t>resource</a:t>
            </a:r>
            <a:r>
              <a:rPr lang="en-US" sz="2000" smtClean="0">
                <a:cs typeface="Times New Roman" pitchFamily="18" charset="0"/>
              </a:rPr>
              <a:t> yang sedang digunakan (misal: file=open)</a:t>
            </a:r>
          </a:p>
          <a:p>
            <a:pPr lvl="2"/>
            <a:r>
              <a:rPr lang="en-US" sz="2000" smtClean="0">
                <a:cs typeface="Times New Roman" pitchFamily="18" charset="0"/>
              </a:rPr>
              <a:t>Rekaman penggunaan prosesor dan </a:t>
            </a:r>
            <a:r>
              <a:rPr lang="en-US" sz="2000" i="1" smtClean="0">
                <a:cs typeface="Times New Roman" pitchFamily="18" charset="0"/>
              </a:rPr>
              <a:t>resource</a:t>
            </a:r>
            <a:r>
              <a:rPr lang="en-US" sz="2000" smtClean="0">
                <a:cs typeface="Times New Roman" pitchFamily="18" charset="0"/>
              </a:rPr>
              <a:t> lain </a:t>
            </a:r>
            <a:r>
              <a:rPr lang="en-US" sz="2000" smtClean="0">
                <a:cs typeface="Times New Roman" pitchFamily="18" charset="0"/>
                <a:sym typeface="Wingdings" pitchFamily="2" charset="2"/>
              </a:rPr>
              <a:t> diperlukan oleh </a:t>
            </a:r>
            <a:r>
              <a:rPr lang="en-US" sz="2000" i="1" smtClean="0">
                <a:cs typeface="Times New Roman" pitchFamily="18" charset="0"/>
                <a:sym typeface="Wingdings" pitchFamily="2" charset="2"/>
              </a:rPr>
              <a:t>scheduler</a:t>
            </a:r>
            <a:endParaRPr lang="en-US" sz="1800" i="1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/>
                </a:solidFill>
              </a:rPr>
              <a:t>Alokasi Proses di Memori Virtual</a:t>
            </a:r>
            <a:endParaRPr lang="en-US" sz="2000" smtClean="0">
              <a:solidFill>
                <a:schemeClr val="tx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495300" y="1082675"/>
          <a:ext cx="8859838" cy="5607050"/>
        </p:xfrm>
        <a:graphic>
          <a:graphicData uri="http://schemas.openxmlformats.org/presentationml/2006/ole">
            <p:oleObj spid="_x0000_s2050" name="Bitmap Image" r:id="rId3" imgW="6916115" imgH="4315427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Agenda:</a:t>
            </a: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631825" y="1196975"/>
            <a:ext cx="89439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Kontrol proses: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 sz="36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Mode </a:t>
            </a:r>
            <a:r>
              <a:rPr lang="en-US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eksekusi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Penciptaan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Switching proses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Model eksekusi sistem operasi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Review sistem operasi UNIX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 Eksekusi </a:t>
            </a:r>
            <a:r>
              <a:rPr lang="en-US" sz="2400" smtClean="0"/>
              <a:t>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66800"/>
            <a:ext cx="910117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Paling sedikit diperlukan 2 mode, mengapa ?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Untuk melindungi program dan struktur data OS dari pengaksesan oleh program user</a:t>
            </a:r>
          </a:p>
          <a:p>
            <a:pPr>
              <a:lnSpc>
                <a:spcPct val="80000"/>
              </a:lnSpc>
            </a:pPr>
            <a:r>
              <a:rPr lang="en-US" sz="2800" i="1" smtClean="0"/>
              <a:t>User mode = Less-privileged mode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Adalah mode saat </a:t>
            </a:r>
            <a:r>
              <a:rPr lang="en-US" sz="2400" smtClean="0">
                <a:solidFill>
                  <a:srgbClr val="FF0000"/>
                </a:solidFill>
              </a:rPr>
              <a:t>program user sedang dieksekusi</a:t>
            </a:r>
            <a:r>
              <a:rPr lang="en-US" sz="2400" smtClean="0"/>
              <a:t> oleh prossesor</a:t>
            </a:r>
          </a:p>
          <a:p>
            <a:pPr>
              <a:lnSpc>
                <a:spcPct val="80000"/>
              </a:lnSpc>
            </a:pPr>
            <a:r>
              <a:rPr lang="en-US" sz="2800" i="1" smtClean="0"/>
              <a:t>Kernel mode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smtClean="0"/>
              <a:t>= System mode = Control mode = More-privileged mode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Adalah mode saat </a:t>
            </a:r>
            <a:r>
              <a:rPr lang="en-US" sz="2400" smtClean="0">
                <a:solidFill>
                  <a:srgbClr val="FF0000"/>
                </a:solidFill>
              </a:rPr>
              <a:t>bagian program sistem operasi sedang dieksekusi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Contoh: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Membaca atau mengubah </a:t>
            </a:r>
            <a:r>
              <a:rPr lang="en-US" sz="2000" i="1" smtClean="0"/>
              <a:t>control register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Instruksi I/O primitif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Instruksi yang berhubungan dengan manajemen memori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Pengaksesan area memori tertentu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 Eksekusi </a:t>
            </a:r>
            <a:r>
              <a:rPr lang="en-US" sz="2400" smtClean="0"/>
              <a:t>(2)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800" smtClean="0"/>
              <a:t>Contoh fungsi-fungsi </a:t>
            </a:r>
            <a:r>
              <a:rPr lang="en-US" sz="2800" i="1" smtClean="0"/>
              <a:t>kernel-mode</a:t>
            </a:r>
            <a:r>
              <a:rPr lang="en-US" sz="2800" smtClean="0"/>
              <a:t>: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Manajemen </a:t>
            </a:r>
            <a:r>
              <a:rPr lang="en-US" sz="2400" smtClean="0">
                <a:solidFill>
                  <a:srgbClr val="FF0000"/>
                </a:solidFill>
              </a:rPr>
              <a:t>proses</a:t>
            </a:r>
            <a:r>
              <a:rPr lang="en-US" sz="2400" smtClean="0"/>
              <a:t>: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Pembentukan dan terminasi proses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Penjadualan proses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i="1" smtClean="0"/>
              <a:t>Switching</a:t>
            </a:r>
            <a:r>
              <a:rPr lang="en-US" sz="2000" smtClean="0"/>
              <a:t> proses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Sinkronisasi proses dan komunikasi antar proses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Manajemen PCB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Manajemen </a:t>
            </a:r>
            <a:r>
              <a:rPr lang="en-US" sz="2400" smtClean="0">
                <a:solidFill>
                  <a:srgbClr val="FF0000"/>
                </a:solidFill>
              </a:rPr>
              <a:t>memori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Alokasi ruang alamat untuk proses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i="1" smtClean="0"/>
              <a:t>Swapping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Manajemen </a:t>
            </a:r>
            <a:r>
              <a:rPr lang="en-US" sz="2000" i="1" smtClean="0"/>
              <a:t>page </a:t>
            </a:r>
            <a:r>
              <a:rPr lang="en-US" sz="2000" smtClean="0"/>
              <a:t>dan</a:t>
            </a:r>
            <a:r>
              <a:rPr lang="en-US" sz="2000" i="1" smtClean="0"/>
              <a:t> segment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Manajemen </a:t>
            </a:r>
            <a:r>
              <a:rPr lang="en-US" sz="2400" smtClean="0">
                <a:solidFill>
                  <a:srgbClr val="FF0000"/>
                </a:solidFill>
              </a:rPr>
              <a:t>I/O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Manajemen </a:t>
            </a:r>
            <a:r>
              <a:rPr lang="en-US" sz="2000" i="1" smtClean="0"/>
              <a:t>buffer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Alokasi </a:t>
            </a:r>
            <a:r>
              <a:rPr lang="en-US" sz="2000" i="1" smtClean="0"/>
              <a:t>I/O channel </a:t>
            </a:r>
            <a:r>
              <a:rPr lang="en-US" sz="2000" smtClean="0"/>
              <a:t>dan</a:t>
            </a:r>
            <a:r>
              <a:rPr lang="en-US" sz="2000" i="1" smtClean="0"/>
              <a:t> I/O device</a:t>
            </a:r>
            <a:r>
              <a:rPr lang="en-US" sz="2000" smtClean="0"/>
              <a:t> kepada proses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Fungsi pendukung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smtClean="0"/>
              <a:t>Penanganan </a:t>
            </a:r>
            <a:r>
              <a:rPr lang="en-US" sz="2000" i="1" smtClean="0"/>
              <a:t>interrupt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i="1" smtClean="0"/>
              <a:t>Accounting</a:t>
            </a:r>
          </a:p>
          <a:p>
            <a:pPr lvl="2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i="1" smtClean="0"/>
              <a:t>Monitoring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Agenda:</a:t>
            </a:r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631825" y="1196975"/>
            <a:ext cx="89439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Kontrol proses: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Model eksekusi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Penciptaan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Switching proses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Model eksekusi sistem operasi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Review sistem operasi UNIX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Model Proses Dengan 7-Status</a:t>
            </a:r>
            <a:endParaRPr lang="en-US" sz="2000" smtClean="0">
              <a:solidFill>
                <a:schemeClr val="tx1"/>
              </a:solidFill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155700" y="5562600"/>
            <a:ext cx="842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i="1">
                <a:latin typeface="Tahoma" pitchFamily="34" charset="0"/>
              </a:rPr>
              <a:t>Suspend state </a:t>
            </a:r>
            <a:r>
              <a:rPr lang="en-US">
                <a:latin typeface="Tahoma" pitchFamily="34" charset="0"/>
              </a:rPr>
              <a:t>dibedakan menjadi 2: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000" i="1">
                <a:solidFill>
                  <a:srgbClr val="FF0066"/>
                </a:solidFill>
                <a:latin typeface="Tahoma" pitchFamily="34" charset="0"/>
              </a:rPr>
              <a:t>Ready/suspend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000" i="1">
                <a:solidFill>
                  <a:srgbClr val="FF0066"/>
                </a:solidFill>
                <a:latin typeface="Tahoma" pitchFamily="34" charset="0"/>
              </a:rPr>
              <a:t>Blocked/suspend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39888" y="1125538"/>
            <a:ext cx="7770812" cy="4314825"/>
            <a:chOff x="1440" y="1008"/>
            <a:chExt cx="4032" cy="242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40" y="1008"/>
              <a:ext cx="4032" cy="2422"/>
              <a:chOff x="1488" y="1056"/>
              <a:chExt cx="3940" cy="2374"/>
            </a:xfrm>
          </p:grpSpPr>
          <p:graphicFrame>
            <p:nvGraphicFramePr>
              <p:cNvPr id="3074" name="Object 6"/>
              <p:cNvGraphicFramePr>
                <a:graphicFrameLocks noChangeAspect="1"/>
              </p:cNvGraphicFramePr>
              <p:nvPr/>
            </p:nvGraphicFramePr>
            <p:xfrm>
              <a:off x="1654" y="1056"/>
              <a:ext cx="3774" cy="2270"/>
            </p:xfrm>
            <a:graphic>
              <a:graphicData uri="http://schemas.openxmlformats.org/presentationml/2006/ole">
                <p:oleObj spid="_x0000_s54274" name="Image" r:id="rId3" imgW="6526984" imgH="4342857" progId="Photoshop.Image.7">
                  <p:embed/>
                </p:oleObj>
              </a:graphicData>
            </a:graphic>
          </p:graphicFrame>
          <p:sp>
            <p:nvSpPr>
              <p:cNvPr id="3083" name="Text Box 7"/>
              <p:cNvSpPr txBox="1">
                <a:spLocks noChangeArrowheads="1"/>
              </p:cNvSpPr>
              <p:nvPr/>
            </p:nvSpPr>
            <p:spPr bwMode="auto">
              <a:xfrm>
                <a:off x="1920" y="3228"/>
                <a:ext cx="86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FF0066"/>
                    </a:solidFill>
                    <a:latin typeface="Arial" charset="0"/>
                  </a:rPr>
                  <a:t>di harddisk</a:t>
                </a:r>
                <a:endParaRPr lang="en-GB" sz="1800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3084" name="Line 8"/>
              <p:cNvSpPr>
                <a:spLocks noChangeShapeType="1"/>
              </p:cNvSpPr>
              <p:nvPr/>
            </p:nvSpPr>
            <p:spPr bwMode="auto">
              <a:xfrm>
                <a:off x="2151" y="3078"/>
                <a:ext cx="166" cy="1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arrow" w="lg" len="med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85" name="Oval 9"/>
              <p:cNvSpPr>
                <a:spLocks noChangeArrowheads="1"/>
              </p:cNvSpPr>
              <p:nvPr/>
            </p:nvSpPr>
            <p:spPr bwMode="auto">
              <a:xfrm>
                <a:off x="1488" y="1768"/>
                <a:ext cx="912" cy="138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976" y="1031"/>
              <a:ext cx="1812" cy="601"/>
              <a:chOff x="2976" y="1031"/>
              <a:chExt cx="1812" cy="601"/>
            </a:xfrm>
          </p:grpSpPr>
          <p:sp>
            <p:nvSpPr>
              <p:cNvPr id="3080" name="Text Box 11"/>
              <p:cNvSpPr txBox="1">
                <a:spLocks noChangeArrowheads="1"/>
              </p:cNvSpPr>
              <p:nvPr/>
            </p:nvSpPr>
            <p:spPr bwMode="auto">
              <a:xfrm>
                <a:off x="3974" y="1031"/>
                <a:ext cx="814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Jarang terjadi</a:t>
                </a:r>
              </a:p>
            </p:txBody>
          </p:sp>
          <p:sp>
            <p:nvSpPr>
              <p:cNvPr id="3081" name="Line 12"/>
              <p:cNvSpPr>
                <a:spLocks noChangeShapeType="1"/>
              </p:cNvSpPr>
              <p:nvPr/>
            </p:nvSpPr>
            <p:spPr bwMode="auto">
              <a:xfrm flipH="1">
                <a:off x="2976" y="1152"/>
                <a:ext cx="960" cy="288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arrow" w="lg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82" name="Line 13"/>
              <p:cNvSpPr>
                <a:spLocks noChangeShapeType="1"/>
              </p:cNvSpPr>
              <p:nvPr/>
            </p:nvSpPr>
            <p:spPr bwMode="auto">
              <a:xfrm flipH="1">
                <a:off x="3552" y="1248"/>
                <a:ext cx="480" cy="38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arrow" w="lg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Pembentukan (</a:t>
            </a:r>
            <a:r>
              <a:rPr lang="en-US" sz="3200" i="1" smtClean="0"/>
              <a:t>Create</a:t>
            </a:r>
            <a:r>
              <a:rPr lang="en-US" sz="3200" smtClean="0"/>
              <a:t>) Proses </a:t>
            </a:r>
            <a:r>
              <a:rPr lang="en-US" sz="1800" smtClean="0"/>
              <a:t>(1)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mtClean="0"/>
              <a:t>Urut-urutan pembentukan proses:</a:t>
            </a:r>
          </a:p>
          <a:p>
            <a:pPr marL="990600" lvl="1" indent="-533400">
              <a:buFontTx/>
              <a:buAutoNum type="arabicPeriod"/>
            </a:pPr>
            <a:r>
              <a:rPr lang="en-US" smtClean="0"/>
              <a:t>Berikan identitas yang unik untuk proses yang baru </a:t>
            </a:r>
          </a:p>
          <a:p>
            <a:pPr marL="990600" lvl="1" indent="-533400">
              <a:buFontTx/>
              <a:buAutoNum type="arabicPeriod"/>
            </a:pPr>
            <a:r>
              <a:rPr lang="en-US" smtClean="0"/>
              <a:t>Alokasikan </a:t>
            </a:r>
            <a:r>
              <a:rPr lang="en-US" smtClean="0">
                <a:solidFill>
                  <a:srgbClr val="FF0000"/>
                </a:solidFill>
              </a:rPr>
              <a:t>ruang memori</a:t>
            </a:r>
          </a:p>
          <a:p>
            <a:pPr lvl="2" indent="-457200"/>
            <a:r>
              <a:rPr lang="en-US" smtClean="0"/>
              <a:t>Darimana OS dapat mengetahui ruang memori yang dibutuhkan oleh suatu proses ?</a:t>
            </a:r>
          </a:p>
          <a:p>
            <a:pPr marL="1752600" lvl="3" indent="-381000"/>
            <a:r>
              <a:rPr lang="en-US" smtClean="0"/>
              <a:t>Default </a:t>
            </a:r>
            <a:r>
              <a:rPr lang="en-US" smtClean="0">
                <a:sym typeface="Wingdings" pitchFamily="2" charset="2"/>
              </a:rPr>
              <a:t> sesuai dengan jenis proses, atau</a:t>
            </a:r>
          </a:p>
          <a:p>
            <a:pPr marL="1752600" lvl="3" indent="-381000"/>
            <a:r>
              <a:rPr lang="en-US" smtClean="0">
                <a:sym typeface="Wingdings" pitchFamily="2" charset="2"/>
              </a:rPr>
              <a:t>Berdasarkan permintaan user pada saat proses dibentuk, atau</a:t>
            </a:r>
          </a:p>
          <a:p>
            <a:pPr marL="1752600" lvl="3" indent="-381000"/>
            <a:r>
              <a:rPr lang="en-US" smtClean="0">
                <a:sym typeface="Wingdings" pitchFamily="2" charset="2"/>
              </a:rPr>
              <a:t>Informasi dari proses induk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Pembentukan (</a:t>
            </a:r>
            <a:r>
              <a:rPr lang="en-US" sz="3200" i="1" smtClean="0"/>
              <a:t>Create</a:t>
            </a:r>
            <a:r>
              <a:rPr lang="en-US" sz="3200" smtClean="0"/>
              <a:t>) Proses </a:t>
            </a:r>
            <a:r>
              <a:rPr lang="en-US" sz="1800" smtClean="0"/>
              <a:t>(2)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969696"/>
                </a:solidFill>
              </a:rPr>
              <a:t>Urut-urutan pembentukan proses:</a:t>
            </a:r>
            <a:r>
              <a:rPr lang="en-US" sz="2000" smtClean="0">
                <a:solidFill>
                  <a:srgbClr val="969696"/>
                </a:solidFill>
              </a:rPr>
              <a:t> (lanjutan)</a:t>
            </a:r>
          </a:p>
          <a:p>
            <a:pPr marL="990600" lvl="1" indent="-533400">
              <a:lnSpc>
                <a:spcPct val="80000"/>
              </a:lnSpc>
              <a:buClr>
                <a:srgbClr val="0F0591"/>
              </a:buClr>
              <a:buFontTx/>
              <a:buAutoNum type="arabicPeriod" startAt="3"/>
            </a:pPr>
            <a:r>
              <a:rPr lang="en-US" smtClean="0"/>
              <a:t>Inisialisasi PCB</a:t>
            </a:r>
          </a:p>
          <a:p>
            <a:pPr lvl="2" indent="-457200">
              <a:lnSpc>
                <a:spcPct val="80000"/>
              </a:lnSpc>
            </a:pPr>
            <a:r>
              <a:rPr lang="en-US" i="1" smtClean="0"/>
              <a:t>Process Identification</a:t>
            </a:r>
            <a:r>
              <a:rPr lang="en-US" smtClean="0"/>
              <a:t> (PI):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smtClean="0"/>
              <a:t>Identitas proses, identitas proses induk, identitas user</a:t>
            </a:r>
            <a:endParaRPr lang="en-US" smtClean="0">
              <a:sym typeface="Wingdings" pitchFamily="2" charset="2"/>
            </a:endParaRPr>
          </a:p>
          <a:p>
            <a:pPr lvl="2" indent="-457200">
              <a:lnSpc>
                <a:spcPct val="80000"/>
              </a:lnSpc>
            </a:pPr>
            <a:r>
              <a:rPr lang="en-US" i="1" smtClean="0"/>
              <a:t>Prosessor State Information</a:t>
            </a:r>
            <a:r>
              <a:rPr lang="en-US" smtClean="0"/>
              <a:t> (PSI)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smtClean="0"/>
              <a:t>Semua parameter </a:t>
            </a:r>
            <a:r>
              <a:rPr lang="en-US" i="1" smtClean="0"/>
              <a:t>entry</a:t>
            </a:r>
            <a:r>
              <a:rPr lang="en-US" smtClean="0"/>
              <a:t> = 0, kecuali</a:t>
            </a:r>
          </a:p>
          <a:p>
            <a:pPr lvl="4" indent="-381000">
              <a:lnSpc>
                <a:spcPct val="80000"/>
              </a:lnSpc>
            </a:pPr>
            <a:r>
              <a:rPr lang="en-US" sz="1800" i="1" smtClean="0"/>
              <a:t>Program Counter</a:t>
            </a:r>
            <a:r>
              <a:rPr lang="en-US" sz="1800" smtClean="0"/>
              <a:t> (PC) = </a:t>
            </a:r>
            <a:r>
              <a:rPr lang="en-US" sz="1800" i="1" smtClean="0"/>
              <a:t>entry point</a:t>
            </a:r>
            <a:r>
              <a:rPr lang="en-US" sz="1800" smtClean="0"/>
              <a:t> dari program</a:t>
            </a:r>
          </a:p>
          <a:p>
            <a:pPr lvl="4" indent="-381000">
              <a:lnSpc>
                <a:spcPct val="80000"/>
              </a:lnSpc>
            </a:pPr>
            <a:r>
              <a:rPr lang="en-US" sz="1800" i="1" smtClean="0"/>
              <a:t>Stack pointer</a:t>
            </a:r>
            <a:r>
              <a:rPr lang="en-US" sz="1800" smtClean="0"/>
              <a:t> = batas stack proses</a:t>
            </a:r>
          </a:p>
          <a:p>
            <a:pPr lvl="2" indent="-457200">
              <a:lnSpc>
                <a:spcPct val="80000"/>
              </a:lnSpc>
            </a:pPr>
            <a:r>
              <a:rPr lang="en-US" i="1" smtClean="0"/>
              <a:t>Process Control Information</a:t>
            </a:r>
            <a:r>
              <a:rPr lang="en-US" smtClean="0"/>
              <a:t> (PCI)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smtClean="0"/>
              <a:t>Sesuai default standar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smtClean="0"/>
              <a:t>Misal:</a:t>
            </a:r>
          </a:p>
          <a:p>
            <a:pPr lvl="4" indent="-381000">
              <a:lnSpc>
                <a:spcPct val="80000"/>
              </a:lnSpc>
            </a:pPr>
            <a:r>
              <a:rPr lang="en-US" sz="1800" smtClean="0"/>
              <a:t>Status proses = </a:t>
            </a:r>
            <a:r>
              <a:rPr lang="en-US" sz="1800" i="1" smtClean="0"/>
              <a:t>Ready</a:t>
            </a:r>
            <a:r>
              <a:rPr lang="en-US" sz="1800" smtClean="0"/>
              <a:t> atau </a:t>
            </a:r>
            <a:r>
              <a:rPr lang="en-US" sz="1800" i="1" smtClean="0"/>
              <a:t>Ready/Suspend</a:t>
            </a:r>
          </a:p>
          <a:p>
            <a:pPr lvl="4" indent="-381000">
              <a:lnSpc>
                <a:spcPct val="80000"/>
              </a:lnSpc>
            </a:pPr>
            <a:r>
              <a:rPr lang="en-US" sz="1800" smtClean="0"/>
              <a:t>Prioritas = paling rendah (kecuali ada permintaan secara eksplisit)</a:t>
            </a:r>
          </a:p>
          <a:p>
            <a:pPr lvl="4" indent="-381000">
              <a:lnSpc>
                <a:spcPct val="80000"/>
              </a:lnSpc>
            </a:pPr>
            <a:r>
              <a:rPr lang="en-US" sz="1800" i="1" smtClean="0"/>
              <a:t>Resource (I/O device, file</a:t>
            </a:r>
            <a:r>
              <a:rPr lang="en-US" sz="1800" smtClean="0"/>
              <a:t>, dll) = tidak punya (kecuali ada permintaan secara eksplisit atau </a:t>
            </a:r>
            <a:r>
              <a:rPr lang="en-US" sz="2400" smtClean="0">
                <a:solidFill>
                  <a:srgbClr val="FF0066"/>
                </a:solidFill>
              </a:rPr>
              <a:t>diwariskan</a:t>
            </a:r>
            <a:r>
              <a:rPr lang="en-US" sz="1800" smtClean="0"/>
              <a:t> dari proses induknya)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Pembentukan (</a:t>
            </a:r>
            <a:r>
              <a:rPr lang="en-US" sz="3200" i="1" smtClean="0"/>
              <a:t>Create</a:t>
            </a:r>
            <a:r>
              <a:rPr lang="en-US" sz="3200" smtClean="0"/>
              <a:t>) Proses </a:t>
            </a:r>
            <a:r>
              <a:rPr lang="en-US" sz="1800" smtClean="0"/>
              <a:t>(3)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mtClean="0">
                <a:solidFill>
                  <a:srgbClr val="969696"/>
                </a:solidFill>
              </a:rPr>
              <a:t>Urut-urutan pembentukan proses:</a:t>
            </a:r>
            <a:r>
              <a:rPr lang="en-US" sz="2400" smtClean="0">
                <a:solidFill>
                  <a:srgbClr val="969696"/>
                </a:solidFill>
              </a:rPr>
              <a:t> (lanjutan)</a:t>
            </a:r>
          </a:p>
          <a:p>
            <a:pPr marL="990600" lvl="1" indent="-533400">
              <a:buClr>
                <a:srgbClr val="0F0591"/>
              </a:buClr>
              <a:buFontTx/>
              <a:buAutoNum type="arabicPeriod" startAt="4"/>
            </a:pPr>
            <a:r>
              <a:rPr lang="en-US" smtClean="0"/>
              <a:t>Set </a:t>
            </a:r>
            <a:r>
              <a:rPr lang="en-US" i="1" smtClean="0"/>
              <a:t>linkages</a:t>
            </a:r>
            <a:r>
              <a:rPr lang="en-US" smtClean="0"/>
              <a:t> yang sesuai</a:t>
            </a:r>
          </a:p>
          <a:p>
            <a:pPr lvl="2" indent="-457200">
              <a:buClr>
                <a:srgbClr val="0F0591"/>
              </a:buClr>
              <a:buFontTx/>
              <a:buChar char="–"/>
            </a:pPr>
            <a:r>
              <a:rPr lang="en-US" smtClean="0"/>
              <a:t>Misal: taruh proses baru ke dalam </a:t>
            </a:r>
            <a:r>
              <a:rPr lang="en-US" i="1" smtClean="0"/>
              <a:t>linked list</a:t>
            </a:r>
            <a:r>
              <a:rPr lang="en-US" smtClean="0"/>
              <a:t> untuk penjadualan</a:t>
            </a:r>
          </a:p>
          <a:p>
            <a:pPr marL="990600" lvl="1" indent="-533400">
              <a:buClr>
                <a:srgbClr val="0F0591"/>
              </a:buClr>
              <a:buFontTx/>
              <a:buAutoNum type="arabicPeriod" startAt="5"/>
            </a:pPr>
            <a:r>
              <a:rPr lang="en-US" smtClean="0"/>
              <a:t>Bentuk atau perluas struktur data yang lain</a:t>
            </a:r>
          </a:p>
          <a:p>
            <a:pPr lvl="2" indent="-457200">
              <a:buClr>
                <a:srgbClr val="0F0591"/>
              </a:buClr>
              <a:buFontTx/>
              <a:buChar char="–"/>
            </a:pPr>
            <a:r>
              <a:rPr lang="en-US" smtClean="0"/>
              <a:t>Misal </a:t>
            </a:r>
            <a:r>
              <a:rPr lang="en-US" i="1" smtClean="0"/>
              <a:t>file accounting</a:t>
            </a:r>
            <a:r>
              <a:rPr lang="en-US" smtClean="0"/>
              <a:t> dari setiap proses untuk keperluan evaluasi sistem atau tagihan kepada </a:t>
            </a:r>
            <a:r>
              <a:rPr lang="en-US" i="1" smtClean="0"/>
              <a:t>user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Agenda:</a:t>
            </a:r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631825" y="1196975"/>
            <a:ext cx="89439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Kontrol proses: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Model eksekusi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Penciptaan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Switching proses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Model eksekusi sistem operasi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Review sistem operasi UNIX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Pergantian (</a:t>
            </a:r>
            <a:r>
              <a:rPr lang="en-US" sz="3200" i="1" smtClean="0"/>
              <a:t>Switching</a:t>
            </a:r>
            <a:r>
              <a:rPr lang="en-US" sz="3200" smtClean="0"/>
              <a:t>) Proses</a:t>
            </a:r>
            <a:r>
              <a:rPr lang="en-US" sz="2400" smtClean="0"/>
              <a:t> </a:t>
            </a:r>
            <a:r>
              <a:rPr lang="en-US" sz="1800" smtClean="0"/>
              <a:t>(1)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/>
              <a:t>Switching</a:t>
            </a:r>
            <a:r>
              <a:rPr lang="en-US" smtClean="0"/>
              <a:t> = pergantian proses yang </a:t>
            </a:r>
            <a:r>
              <a:rPr lang="en-US" smtClean="0">
                <a:solidFill>
                  <a:srgbClr val="FF0000"/>
                </a:solidFill>
              </a:rPr>
              <a:t>dieksekusi</a:t>
            </a:r>
          </a:p>
          <a:p>
            <a:r>
              <a:rPr lang="en-US" smtClean="0">
                <a:solidFill>
                  <a:srgbClr val="FF0000"/>
                </a:solidFill>
              </a:rPr>
              <a:t>Kapan pergantian proses dapat terjadi ?</a:t>
            </a:r>
          </a:p>
          <a:p>
            <a:pPr lvl="1"/>
            <a:r>
              <a:rPr lang="en-US" smtClean="0"/>
              <a:t>Kapan saja</a:t>
            </a:r>
          </a:p>
          <a:p>
            <a:r>
              <a:rPr lang="en-US" smtClean="0">
                <a:solidFill>
                  <a:srgbClr val="FF0000"/>
                </a:solidFill>
              </a:rPr>
              <a:t>Apa saja yang memicu terjadinya pergantian proses ?</a:t>
            </a:r>
          </a:p>
          <a:p>
            <a:pPr lvl="1"/>
            <a:r>
              <a:rPr lang="en-US" i="1" smtClean="0"/>
              <a:t>Interrupt...</a:t>
            </a:r>
          </a:p>
          <a:p>
            <a:pPr lvl="1"/>
            <a:r>
              <a:rPr lang="en-US" i="1" smtClean="0"/>
              <a:t>Trap...</a:t>
            </a:r>
          </a:p>
          <a:p>
            <a:pPr lvl="1"/>
            <a:r>
              <a:rPr lang="en-US" i="1" smtClean="0"/>
              <a:t>Supervisor call...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Pergantian (</a:t>
            </a:r>
            <a:r>
              <a:rPr lang="en-US" sz="3200" i="1" smtClean="0"/>
              <a:t>Switching</a:t>
            </a:r>
            <a:r>
              <a:rPr lang="en-US" sz="3200" smtClean="0"/>
              <a:t>) Proses</a:t>
            </a:r>
            <a:r>
              <a:rPr lang="en-US" sz="2400" smtClean="0"/>
              <a:t> </a:t>
            </a:r>
            <a:r>
              <a:rPr lang="en-US" sz="1800" smtClean="0"/>
              <a:t>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smtClean="0"/>
              <a:t>Interrupt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Pergantian proses disebabkan adanya </a:t>
            </a:r>
            <a:r>
              <a:rPr lang="en-US" sz="2600" i="1" smtClean="0"/>
              <a:t>event</a:t>
            </a:r>
            <a:r>
              <a:rPr lang="en-US" sz="2600" smtClean="0"/>
              <a:t> </a:t>
            </a:r>
            <a:r>
              <a:rPr lang="en-US" sz="2600" smtClean="0">
                <a:solidFill>
                  <a:srgbClr val="FF0066"/>
                </a:solidFill>
              </a:rPr>
              <a:t>eksternal</a:t>
            </a:r>
            <a:r>
              <a:rPr lang="en-US" sz="2600" smtClean="0"/>
              <a:t> dan tidak ada hubungannya dengan proses yang sedang </a:t>
            </a:r>
            <a:r>
              <a:rPr lang="en-US" sz="2600" i="1" smtClean="0"/>
              <a:t>running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Misal: operasi baca file telah selesai dilakukan</a:t>
            </a:r>
          </a:p>
          <a:p>
            <a:pPr lvl="1">
              <a:lnSpc>
                <a:spcPct val="90000"/>
              </a:lnSpc>
            </a:pPr>
            <a:r>
              <a:rPr lang="en-US" sz="2600" smtClean="0"/>
              <a:t>Contoh penyebab </a:t>
            </a:r>
            <a:r>
              <a:rPr lang="en-US" sz="2600" i="1" smtClean="0"/>
              <a:t>interrupt</a:t>
            </a:r>
            <a:r>
              <a:rPr lang="en-US" sz="2600" smtClean="0"/>
              <a:t>: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/>
              <a:t>1. Clock interrupt</a:t>
            </a:r>
          </a:p>
          <a:p>
            <a:pPr lvl="3">
              <a:lnSpc>
                <a:spcPct val="90000"/>
              </a:lnSpc>
            </a:pPr>
            <a:r>
              <a:rPr lang="en-US" sz="2400" i="1" smtClean="0"/>
              <a:t>Interrupt</a:t>
            </a:r>
            <a:r>
              <a:rPr lang="en-US" sz="2400" smtClean="0"/>
              <a:t> yang terjadi karena slot waktu untuk eksekusi proses telah habis </a:t>
            </a:r>
            <a:r>
              <a:rPr lang="en-US" sz="2400" smtClean="0">
                <a:sym typeface="Wingdings" pitchFamily="2" charset="2"/>
              </a:rPr>
              <a:t> sebanyak satu </a:t>
            </a:r>
            <a:r>
              <a:rPr lang="en-US" sz="2400" i="1" smtClean="0">
                <a:sym typeface="Wingdings" pitchFamily="2" charset="2"/>
              </a:rPr>
              <a:t>time slice</a:t>
            </a:r>
          </a:p>
          <a:p>
            <a:pPr lvl="3"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  <a:sym typeface="Wingdings" pitchFamily="2" charset="2"/>
              </a:rPr>
              <a:t>Time slice</a:t>
            </a:r>
            <a:r>
              <a:rPr lang="en-US" sz="2400" smtClean="0">
                <a:sym typeface="Wingdings" pitchFamily="2" charset="2"/>
              </a:rPr>
              <a:t> =  jatah waktu maksimum suatu proses bisa dieksekusi sebelum terkena </a:t>
            </a:r>
            <a:r>
              <a:rPr lang="en-US" sz="2400" i="1" smtClean="0">
                <a:sym typeface="Wingdings" pitchFamily="2" charset="2"/>
              </a:rPr>
              <a:t>interrupt</a:t>
            </a:r>
          </a:p>
          <a:p>
            <a:pPr lvl="3">
              <a:lnSpc>
                <a:spcPct val="90000"/>
              </a:lnSpc>
            </a:pPr>
            <a:r>
              <a:rPr lang="en-US" sz="2400" smtClean="0"/>
              <a:t>Apa yang dilakukan OS ?</a:t>
            </a:r>
          </a:p>
          <a:p>
            <a:pPr lvl="4">
              <a:lnSpc>
                <a:spcPct val="90000"/>
              </a:lnSpc>
            </a:pPr>
            <a:r>
              <a:rPr lang="en-US" smtClean="0"/>
              <a:t>Proses yang</a:t>
            </a:r>
            <a:r>
              <a:rPr lang="en-US" i="1" smtClean="0"/>
              <a:t> terinterrupt </a:t>
            </a:r>
            <a:r>
              <a:rPr lang="en-US" i="1" smtClean="0">
                <a:sym typeface="Wingdings" pitchFamily="2" charset="2"/>
              </a:rPr>
              <a:t> Ready state</a:t>
            </a:r>
            <a:endParaRPr lang="en-US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Pergantian (</a:t>
            </a:r>
            <a:r>
              <a:rPr lang="en-US" sz="3200" i="1" smtClean="0"/>
              <a:t>Switching</a:t>
            </a:r>
            <a:r>
              <a:rPr lang="en-US" sz="3200" smtClean="0"/>
              <a:t>) Proses</a:t>
            </a:r>
            <a:r>
              <a:rPr lang="en-US" sz="2400" smtClean="0"/>
              <a:t> </a:t>
            </a:r>
            <a:r>
              <a:rPr lang="en-US" sz="1800" smtClean="0"/>
              <a:t>(3)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ct val="20000"/>
              </a:spcAft>
            </a:pPr>
            <a:r>
              <a:rPr lang="en-US" smtClean="0">
                <a:solidFill>
                  <a:srgbClr val="969696"/>
                </a:solidFill>
              </a:rPr>
              <a:t>Contoh penyebab </a:t>
            </a:r>
            <a:r>
              <a:rPr lang="en-US" i="1" smtClean="0">
                <a:solidFill>
                  <a:srgbClr val="969696"/>
                </a:solidFill>
              </a:rPr>
              <a:t>interrupt</a:t>
            </a:r>
            <a:r>
              <a:rPr lang="en-US" smtClean="0">
                <a:solidFill>
                  <a:srgbClr val="969696"/>
                </a:solidFill>
              </a:rPr>
              <a:t>: (</a:t>
            </a:r>
            <a:r>
              <a:rPr lang="en-US" sz="2000" smtClean="0">
                <a:solidFill>
                  <a:srgbClr val="969696"/>
                </a:solidFill>
              </a:rPr>
              <a:t>lanjutan</a:t>
            </a:r>
            <a:r>
              <a:rPr lang="en-US" smtClean="0">
                <a:solidFill>
                  <a:srgbClr val="969696"/>
                </a:solidFill>
              </a:rPr>
              <a:t>)</a:t>
            </a:r>
          </a:p>
          <a:p>
            <a:pPr lvl="2">
              <a:spcAft>
                <a:spcPct val="20000"/>
              </a:spcAft>
              <a:buFont typeface="Wingdings" pitchFamily="2" charset="2"/>
              <a:buNone/>
            </a:pPr>
            <a:r>
              <a:rPr lang="en-US" sz="2800" smtClean="0"/>
              <a:t>2. I/O </a:t>
            </a:r>
            <a:r>
              <a:rPr lang="en-US" sz="2800" i="1" smtClean="0"/>
              <a:t>interrupt</a:t>
            </a:r>
          </a:p>
          <a:p>
            <a:pPr lvl="3">
              <a:spcAft>
                <a:spcPct val="20000"/>
              </a:spcAft>
            </a:pPr>
            <a:r>
              <a:rPr lang="en-US" sz="2400" i="1" smtClean="0"/>
              <a:t>Interrupt</a:t>
            </a:r>
            <a:r>
              <a:rPr lang="en-US" sz="2400" smtClean="0"/>
              <a:t> yang terjadi akibat aktifitas di I/O </a:t>
            </a:r>
            <a:r>
              <a:rPr lang="en-US" sz="2400" i="1" smtClean="0"/>
              <a:t>device</a:t>
            </a:r>
            <a:r>
              <a:rPr lang="en-US" sz="2400" smtClean="0"/>
              <a:t> telah selesai</a:t>
            </a:r>
          </a:p>
          <a:p>
            <a:pPr lvl="3">
              <a:spcAft>
                <a:spcPct val="20000"/>
              </a:spcAft>
            </a:pPr>
            <a:r>
              <a:rPr lang="en-US" sz="2400" smtClean="0"/>
              <a:t>Apa yang dilakukan OS ?</a:t>
            </a:r>
          </a:p>
          <a:p>
            <a:pPr lvl="4">
              <a:spcAft>
                <a:spcPct val="20000"/>
              </a:spcAft>
            </a:pPr>
            <a:r>
              <a:rPr lang="en-US" sz="2200" smtClean="0"/>
              <a:t>Cari satu atau beberapa proses yang ter-blok dan sedang menunggu </a:t>
            </a:r>
            <a:r>
              <a:rPr lang="en-US" sz="2200" i="1" smtClean="0"/>
              <a:t>I/O device</a:t>
            </a:r>
            <a:r>
              <a:rPr lang="en-US" sz="2200" smtClean="0"/>
              <a:t> asal </a:t>
            </a:r>
            <a:r>
              <a:rPr lang="en-US" sz="2200" i="1" smtClean="0"/>
              <a:t>interrupt</a:t>
            </a:r>
            <a:r>
              <a:rPr lang="en-US" sz="2200" smtClean="0"/>
              <a:t> tersebut</a:t>
            </a:r>
          </a:p>
          <a:p>
            <a:pPr lvl="4">
              <a:spcAft>
                <a:spcPct val="20000"/>
              </a:spcAft>
            </a:pPr>
            <a:r>
              <a:rPr lang="en-US" sz="2200" smtClean="0"/>
              <a:t>Ubah status proses </a:t>
            </a:r>
            <a:r>
              <a:rPr lang="en-US" sz="2200" i="1" smtClean="0"/>
              <a:t>Blocked </a:t>
            </a:r>
            <a:r>
              <a:rPr lang="en-US" sz="2200" i="1" smtClean="0">
                <a:sym typeface="Wingdings" pitchFamily="2" charset="2"/>
              </a:rPr>
              <a:t> Ready</a:t>
            </a:r>
            <a:r>
              <a:rPr lang="en-US" sz="2200" smtClean="0">
                <a:sym typeface="Wingdings" pitchFamily="2" charset="2"/>
              </a:rPr>
              <a:t> atau </a:t>
            </a:r>
            <a:r>
              <a:rPr lang="en-US" sz="2200" i="1" smtClean="0">
                <a:sym typeface="Wingdings" pitchFamily="2" charset="2"/>
              </a:rPr>
              <a:t>Blocked/Suspend Ready/Suspend</a:t>
            </a:r>
          </a:p>
          <a:p>
            <a:pPr lvl="4">
              <a:spcAft>
                <a:spcPct val="20000"/>
              </a:spcAft>
            </a:pPr>
            <a:r>
              <a:rPr lang="en-US" sz="2200" smtClean="0"/>
              <a:t>Pilih: teruskan eksekusi proses yang ter-</a:t>
            </a:r>
            <a:r>
              <a:rPr lang="en-US" sz="2200" i="1" smtClean="0"/>
              <a:t>interrupt</a:t>
            </a:r>
            <a:r>
              <a:rPr lang="en-US" sz="2200" smtClean="0"/>
              <a:t> atau eksekusi proses yang sudah </a:t>
            </a:r>
            <a:r>
              <a:rPr lang="en-US" sz="2200" i="1" smtClean="0"/>
              <a:t>Ready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Pergantian (</a:t>
            </a:r>
            <a:r>
              <a:rPr lang="en-US" sz="3200" i="1" smtClean="0"/>
              <a:t>Switching</a:t>
            </a:r>
            <a:r>
              <a:rPr lang="en-US" sz="3200" smtClean="0"/>
              <a:t>) Proses</a:t>
            </a:r>
            <a:r>
              <a:rPr lang="en-US" sz="2400" smtClean="0"/>
              <a:t> </a:t>
            </a:r>
            <a:r>
              <a:rPr lang="en-US" sz="1800" smtClean="0"/>
              <a:t>(4)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ct val="20000"/>
              </a:spcAft>
            </a:pPr>
            <a:r>
              <a:rPr lang="en-US" smtClean="0">
                <a:solidFill>
                  <a:srgbClr val="969696"/>
                </a:solidFill>
              </a:rPr>
              <a:t>Contoh penyebab </a:t>
            </a:r>
            <a:r>
              <a:rPr lang="en-US" i="1" smtClean="0">
                <a:solidFill>
                  <a:srgbClr val="969696"/>
                </a:solidFill>
              </a:rPr>
              <a:t>interrupt</a:t>
            </a:r>
            <a:r>
              <a:rPr lang="en-US" smtClean="0">
                <a:solidFill>
                  <a:srgbClr val="969696"/>
                </a:solidFill>
              </a:rPr>
              <a:t>: (</a:t>
            </a:r>
            <a:r>
              <a:rPr lang="en-US" sz="2000" smtClean="0">
                <a:solidFill>
                  <a:srgbClr val="969696"/>
                </a:solidFill>
              </a:rPr>
              <a:t>lanjutan</a:t>
            </a:r>
            <a:r>
              <a:rPr lang="en-US" smtClean="0">
                <a:solidFill>
                  <a:srgbClr val="969696"/>
                </a:solidFill>
              </a:rPr>
              <a:t>)</a:t>
            </a:r>
          </a:p>
          <a:p>
            <a:pPr lvl="2">
              <a:spcAft>
                <a:spcPct val="20000"/>
              </a:spcAft>
              <a:buFont typeface="Wingdings" pitchFamily="2" charset="2"/>
              <a:buNone/>
            </a:pPr>
            <a:r>
              <a:rPr lang="en-US" sz="2800" i="1" smtClean="0"/>
              <a:t>3. Memory fault</a:t>
            </a:r>
          </a:p>
          <a:p>
            <a:pPr lvl="3">
              <a:spcAft>
                <a:spcPct val="20000"/>
              </a:spcAft>
            </a:pPr>
            <a:r>
              <a:rPr lang="en-US" sz="2400" i="1" smtClean="0"/>
              <a:t>Interrupt</a:t>
            </a:r>
            <a:r>
              <a:rPr lang="en-US" sz="2400" smtClean="0"/>
              <a:t> akibat </a:t>
            </a:r>
            <a:r>
              <a:rPr lang="en-US" sz="2400" i="1" smtClean="0"/>
              <a:t>memory fault</a:t>
            </a:r>
            <a:r>
              <a:rPr lang="en-US" sz="2400" smtClean="0"/>
              <a:t> terjadi jika blok data (</a:t>
            </a:r>
            <a:r>
              <a:rPr lang="en-US" sz="2400" i="1" smtClean="0"/>
              <a:t>page</a:t>
            </a:r>
            <a:r>
              <a:rPr lang="en-US" sz="2400" smtClean="0"/>
              <a:t> atau </a:t>
            </a:r>
            <a:r>
              <a:rPr lang="en-US" sz="2400" i="1" smtClean="0"/>
              <a:t>segment</a:t>
            </a:r>
            <a:r>
              <a:rPr lang="en-US" sz="2400" smtClean="0"/>
              <a:t>) yang diinginkan ada di memori virtual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tidak ada di memori utama</a:t>
            </a:r>
          </a:p>
          <a:p>
            <a:pPr lvl="3">
              <a:spcAft>
                <a:spcPct val="20000"/>
              </a:spcAft>
            </a:pPr>
            <a:r>
              <a:rPr lang="en-US" sz="2400" smtClean="0"/>
              <a:t>Apa yang dilakukan OS ?</a:t>
            </a:r>
          </a:p>
          <a:p>
            <a:pPr lvl="4">
              <a:spcAft>
                <a:spcPct val="20000"/>
              </a:spcAft>
            </a:pPr>
            <a:r>
              <a:rPr lang="en-US" sz="2200" smtClean="0"/>
              <a:t>Proses yang sedang </a:t>
            </a:r>
            <a:r>
              <a:rPr lang="en-US" sz="2200" i="1" smtClean="0"/>
              <a:t>running</a:t>
            </a:r>
            <a:r>
              <a:rPr lang="en-US" sz="2200" smtClean="0"/>
              <a:t> </a:t>
            </a:r>
            <a:r>
              <a:rPr lang="en-US" sz="2200" smtClean="0">
                <a:sym typeface="Wingdings" pitchFamily="2" charset="2"/>
              </a:rPr>
              <a:t> </a:t>
            </a:r>
            <a:r>
              <a:rPr lang="en-US" sz="2200" i="1" smtClean="0">
                <a:sym typeface="Wingdings" pitchFamily="2" charset="2"/>
              </a:rPr>
              <a:t>Blocked state</a:t>
            </a:r>
          </a:p>
          <a:p>
            <a:pPr lvl="4">
              <a:spcAft>
                <a:spcPct val="20000"/>
              </a:spcAft>
            </a:pPr>
            <a:r>
              <a:rPr lang="en-US" sz="2200" smtClean="0">
                <a:sym typeface="Wingdings" pitchFamily="2" charset="2"/>
              </a:rPr>
              <a:t>Eksekusi proses yang lain</a:t>
            </a:r>
          </a:p>
          <a:p>
            <a:pPr lvl="4">
              <a:spcAft>
                <a:spcPct val="20000"/>
              </a:spcAft>
            </a:pPr>
            <a:r>
              <a:rPr lang="en-US" sz="2200" smtClean="0"/>
              <a:t>Blok data telah di memori utama </a:t>
            </a:r>
            <a:r>
              <a:rPr lang="en-US" sz="2200" smtClean="0">
                <a:sym typeface="Wingdings" pitchFamily="2" charset="2"/>
              </a:rPr>
              <a:t> Pindahkan proses yang ter-blok tadi ke </a:t>
            </a:r>
            <a:r>
              <a:rPr lang="en-US" sz="2200" i="1" smtClean="0">
                <a:sym typeface="Wingdings" pitchFamily="2" charset="2"/>
              </a:rPr>
              <a:t>Ready state</a:t>
            </a:r>
            <a:endParaRPr lang="en-US" sz="22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Pergantian (</a:t>
            </a:r>
            <a:r>
              <a:rPr lang="en-US" sz="3200" i="1" smtClean="0"/>
              <a:t>Switching</a:t>
            </a:r>
            <a:r>
              <a:rPr lang="en-US" sz="3200" smtClean="0"/>
              <a:t>) Proses</a:t>
            </a:r>
            <a:r>
              <a:rPr lang="en-US" sz="2400" smtClean="0"/>
              <a:t> </a:t>
            </a:r>
            <a:r>
              <a:rPr lang="en-US" sz="1800" smtClean="0"/>
              <a:t>(5)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smtClean="0"/>
              <a:t>Trap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Pergantian proses terjadi karena </a:t>
            </a:r>
            <a:r>
              <a:rPr lang="en-US" smtClean="0">
                <a:solidFill>
                  <a:srgbClr val="FF0000"/>
                </a:solidFill>
              </a:rPr>
              <a:t>kesalahan atau kelainan</a:t>
            </a:r>
            <a:r>
              <a:rPr lang="en-US" smtClean="0"/>
              <a:t> yang ditimbulkan oleh proses yang sedang dieksekusi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Misal: proses mencoba mengakses file yang tidak boleh diakses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Apa yang dilakukan OS ?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Tentukan kesalahan yang terjadi fatal atau tidak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Jika fatal:</a:t>
            </a:r>
          </a:p>
          <a:p>
            <a:pPr lvl="3">
              <a:lnSpc>
                <a:spcPct val="85000"/>
              </a:lnSpc>
            </a:pPr>
            <a:r>
              <a:rPr lang="en-US" smtClean="0">
                <a:sym typeface="Wingdings" pitchFamily="2" charset="2"/>
              </a:rPr>
              <a:t>Keluarkan proses yang sedang </a:t>
            </a:r>
            <a:r>
              <a:rPr lang="en-US" i="1" smtClean="0">
                <a:sym typeface="Wingdings" pitchFamily="2" charset="2"/>
              </a:rPr>
              <a:t>running</a:t>
            </a:r>
            <a:r>
              <a:rPr lang="en-US" smtClean="0">
                <a:sym typeface="Wingdings" pitchFamily="2" charset="2"/>
              </a:rPr>
              <a:t> (</a:t>
            </a:r>
            <a:r>
              <a:rPr lang="en-US" i="1" smtClean="0">
                <a:sym typeface="Wingdings" pitchFamily="2" charset="2"/>
              </a:rPr>
              <a:t>Exit state</a:t>
            </a:r>
            <a:r>
              <a:rPr lang="en-US" smtClean="0">
                <a:sym typeface="Wingdings" pitchFamily="2" charset="2"/>
              </a:rPr>
              <a:t>)</a:t>
            </a:r>
          </a:p>
          <a:p>
            <a:pPr lvl="3">
              <a:lnSpc>
                <a:spcPct val="85000"/>
              </a:lnSpc>
            </a:pPr>
            <a:r>
              <a:rPr lang="en-US" smtClean="0"/>
              <a:t>Eksekusi proses lainnya</a:t>
            </a:r>
          </a:p>
          <a:p>
            <a:pPr lvl="2">
              <a:lnSpc>
                <a:spcPct val="85000"/>
              </a:lnSpc>
            </a:pPr>
            <a:r>
              <a:rPr lang="en-US" smtClean="0"/>
              <a:t>Jika tidak fatal:</a:t>
            </a:r>
          </a:p>
          <a:p>
            <a:pPr lvl="3">
              <a:lnSpc>
                <a:spcPct val="85000"/>
              </a:lnSpc>
            </a:pPr>
            <a:r>
              <a:rPr lang="en-US" smtClean="0"/>
              <a:t>Bergantung pada jenis kesalahan yang terjadi dan perancangan OS:</a:t>
            </a:r>
          </a:p>
          <a:p>
            <a:pPr lvl="4">
              <a:lnSpc>
                <a:spcPct val="85000"/>
              </a:lnSpc>
            </a:pPr>
            <a:r>
              <a:rPr lang="en-US" sz="1800" smtClean="0"/>
              <a:t>Jalankan program </a:t>
            </a:r>
            <a:r>
              <a:rPr lang="en-US" sz="1800" i="1" smtClean="0"/>
              <a:t>recovery</a:t>
            </a:r>
            <a:r>
              <a:rPr lang="en-US" sz="1800" smtClean="0"/>
              <a:t>, atau</a:t>
            </a:r>
          </a:p>
          <a:p>
            <a:pPr lvl="4">
              <a:lnSpc>
                <a:spcPct val="85000"/>
              </a:lnSpc>
            </a:pPr>
            <a:r>
              <a:rPr lang="en-US" sz="1800" smtClean="0"/>
              <a:t>Cukup diinformasikan ke </a:t>
            </a:r>
            <a:r>
              <a:rPr lang="en-US" sz="1800" i="1" smtClean="0"/>
              <a:t>user</a:t>
            </a:r>
            <a:endParaRPr lang="en-US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Pergantian (</a:t>
            </a:r>
            <a:r>
              <a:rPr lang="en-US" sz="3200" i="1" smtClean="0"/>
              <a:t>Switching</a:t>
            </a:r>
            <a:r>
              <a:rPr lang="en-US" sz="3200" smtClean="0"/>
              <a:t>) Proses</a:t>
            </a:r>
            <a:r>
              <a:rPr lang="en-US" sz="2400" smtClean="0"/>
              <a:t> </a:t>
            </a:r>
            <a:r>
              <a:rPr lang="en-US" sz="1800" smtClean="0"/>
              <a:t>(6)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/>
              <a:t>Supervisor call</a:t>
            </a:r>
          </a:p>
          <a:p>
            <a:pPr lvl="1"/>
            <a:r>
              <a:rPr lang="en-US" smtClean="0"/>
              <a:t>Pergantian proses yang sedang dieksekusi disebabkan </a:t>
            </a:r>
            <a:r>
              <a:rPr lang="en-US" smtClean="0">
                <a:solidFill>
                  <a:srgbClr val="FF0000"/>
                </a:solidFill>
              </a:rPr>
              <a:t>oleh proses itu sendiri</a:t>
            </a:r>
          </a:p>
          <a:p>
            <a:pPr lvl="1"/>
            <a:r>
              <a:rPr lang="en-US" smtClean="0"/>
              <a:t>Contoh: proses yang dieksekusi minta operasi I/O (misal: buka file)</a:t>
            </a:r>
          </a:p>
          <a:p>
            <a:pPr lvl="1"/>
            <a:r>
              <a:rPr lang="en-US" smtClean="0"/>
              <a:t>Apa yang dilakukan OS ?</a:t>
            </a:r>
          </a:p>
          <a:p>
            <a:pPr lvl="2"/>
            <a:r>
              <a:rPr lang="en-US" smtClean="0"/>
              <a:t>Taruh proses yang sedang </a:t>
            </a:r>
            <a:r>
              <a:rPr lang="en-US" i="1" smtClean="0"/>
              <a:t>running</a:t>
            </a:r>
            <a:r>
              <a:rPr lang="en-US" smtClean="0"/>
              <a:t> ke </a:t>
            </a:r>
            <a:r>
              <a:rPr lang="en-US" i="1" smtClean="0"/>
              <a:t>Blocked state</a:t>
            </a:r>
          </a:p>
          <a:p>
            <a:pPr lvl="2"/>
            <a:r>
              <a:rPr lang="en-US" smtClean="0"/>
              <a:t>Eksekusi proses berikutnya</a:t>
            </a:r>
          </a:p>
          <a:p>
            <a:pPr lvl="2"/>
            <a:r>
              <a:rPr lang="en-US" smtClean="0"/>
              <a:t>Operasi I/O selesai </a:t>
            </a:r>
            <a:r>
              <a:rPr lang="en-US" smtClean="0">
                <a:sym typeface="Wingdings" pitchFamily="2" charset="2"/>
              </a:rPr>
              <a:t> taruh proses yang ter-blok tadi ke </a:t>
            </a:r>
            <a:r>
              <a:rPr lang="en-US" i="1" smtClean="0">
                <a:sym typeface="Wingdings" pitchFamily="2" charset="2"/>
              </a:rPr>
              <a:t>Ready 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FF0000"/>
                </a:solidFill>
              </a:rPr>
              <a:t>Perpindahan Status</a:t>
            </a:r>
            <a:r>
              <a:rPr lang="en-US" sz="2800" smtClean="0"/>
              <a:t> Untuk Proses Dengan 7-Status </a:t>
            </a:r>
            <a:r>
              <a:rPr lang="en-US" sz="1800" smtClean="0"/>
              <a:t>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859838" cy="5638800"/>
          </a:xfrm>
        </p:spPr>
        <p:txBody>
          <a:bodyPr/>
          <a:lstStyle/>
          <a:p>
            <a:r>
              <a:rPr lang="en-US" sz="2800" i="1" smtClean="0">
                <a:sym typeface="Wingdings" pitchFamily="2" charset="2"/>
              </a:rPr>
              <a:t>New  Ready/Suspend </a:t>
            </a:r>
            <a:r>
              <a:rPr lang="en-US" sz="2800" smtClean="0">
                <a:sym typeface="Wingdings" pitchFamily="2" charset="2"/>
              </a:rPr>
              <a:t>dan</a:t>
            </a:r>
            <a:r>
              <a:rPr lang="en-US" sz="2800" i="1" smtClean="0">
                <a:sym typeface="Wingdings" pitchFamily="2" charset="2"/>
              </a:rPr>
              <a:t> New  Ready:</a:t>
            </a:r>
          </a:p>
          <a:p>
            <a:pPr lvl="1"/>
            <a:r>
              <a:rPr lang="en-US" smtClean="0">
                <a:sym typeface="Wingdings" pitchFamily="2" charset="2"/>
              </a:rPr>
              <a:t>Pembentukan proses baru:</a:t>
            </a:r>
          </a:p>
          <a:p>
            <a:pPr lvl="2"/>
            <a:r>
              <a:rPr lang="en-US" smtClean="0">
                <a:sym typeface="Wingdings" pitchFamily="2" charset="2"/>
              </a:rPr>
              <a:t>Pembentukan PCB</a:t>
            </a:r>
          </a:p>
          <a:p>
            <a:pPr lvl="2"/>
            <a:r>
              <a:rPr lang="en-US" smtClean="0">
                <a:sym typeface="Wingdings" pitchFamily="2" charset="2"/>
              </a:rPr>
              <a:t>Alokasi ruang alamat proses</a:t>
            </a:r>
          </a:p>
          <a:p>
            <a:pPr lvl="1"/>
            <a:r>
              <a:rPr lang="en-US" smtClean="0">
                <a:sym typeface="Wingdings" pitchFamily="2" charset="2"/>
              </a:rPr>
              <a:t>Strategi pembentukan proses:</a:t>
            </a:r>
          </a:p>
          <a:p>
            <a:pPr lvl="2"/>
            <a:r>
              <a:rPr lang="en-US" i="1" smtClean="0">
                <a:sym typeface="Wingdings" pitchFamily="2" charset="2"/>
              </a:rPr>
              <a:t>New  Ready/Suspend:</a:t>
            </a:r>
          </a:p>
          <a:p>
            <a:pPr lvl="3"/>
            <a:r>
              <a:rPr lang="en-US" smtClean="0">
                <a:sym typeface="Wingdings" pitchFamily="2" charset="2"/>
              </a:rPr>
              <a:t>Jumlah proses yang dibentuk langsung banyak  tidak muat ditaruh di memori  sebagian di </a:t>
            </a:r>
            <a:r>
              <a:rPr lang="en-US" i="1" smtClean="0">
                <a:sym typeface="Wingdings" pitchFamily="2" charset="2"/>
              </a:rPr>
              <a:t>harddisk</a:t>
            </a:r>
          </a:p>
          <a:p>
            <a:pPr lvl="3"/>
            <a:r>
              <a:rPr lang="en-US" smtClean="0">
                <a:sym typeface="Wingdings" pitchFamily="2" charset="2"/>
              </a:rPr>
              <a:t>Jumlah proses yang ter-blok dapat ditekan</a:t>
            </a:r>
          </a:p>
          <a:p>
            <a:pPr lvl="2"/>
            <a:r>
              <a:rPr lang="en-US" i="1" smtClean="0">
                <a:sym typeface="Wingdings" pitchFamily="2" charset="2"/>
              </a:rPr>
              <a:t>New  Ready:</a:t>
            </a:r>
          </a:p>
          <a:p>
            <a:pPr lvl="3"/>
            <a:r>
              <a:rPr lang="en-US" smtClean="0">
                <a:sym typeface="Wingdings" pitchFamily="2" charset="2"/>
              </a:rPr>
              <a:t>Proses dibentuk pada saat proses tersebut benar-benar akan dieksekusi 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mengurangi overhead 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81000"/>
            <a:ext cx="8502650" cy="52705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Perubahan (</a:t>
            </a:r>
            <a:r>
              <a:rPr lang="en-US" sz="2800" i="1" smtClean="0"/>
              <a:t>Change</a:t>
            </a:r>
            <a:r>
              <a:rPr lang="en-US" sz="2800" smtClean="0"/>
              <a:t>) Status Proses </a:t>
            </a:r>
            <a:r>
              <a:rPr lang="en-US" sz="1800" smtClean="0"/>
              <a:t>(1)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15000"/>
              </a:spcBef>
              <a:spcAft>
                <a:spcPct val="15000"/>
              </a:spcAft>
            </a:pPr>
            <a:r>
              <a:rPr lang="en-US" sz="2800" smtClean="0"/>
              <a:t>Apa yang dilakukan OS pada saat terjadi perubahan status proses ?</a:t>
            </a:r>
          </a:p>
          <a:p>
            <a:pPr marL="990600" lvl="1" indent="-533400"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sz="2400" smtClean="0"/>
              <a:t>Simpan </a:t>
            </a:r>
            <a:r>
              <a:rPr lang="en-US" sz="2400" i="1" smtClean="0"/>
              <a:t>context</a:t>
            </a:r>
            <a:r>
              <a:rPr lang="en-US" sz="2400" smtClean="0"/>
              <a:t> prosesor (isi PC dan isi register lainnya)</a:t>
            </a:r>
          </a:p>
          <a:p>
            <a:pPr marL="990600" lvl="1" indent="-533400"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sz="2400" smtClean="0"/>
              <a:t>Perbaharui isi PCB proses yang sedang </a:t>
            </a:r>
            <a:r>
              <a:rPr lang="en-US" sz="2400" i="1" smtClean="0"/>
              <a:t>running (</a:t>
            </a:r>
            <a:r>
              <a:rPr lang="en-US" sz="2400" smtClean="0"/>
              <a:t>termasuk perubahan status</a:t>
            </a:r>
            <a:r>
              <a:rPr lang="en-US" sz="2400" i="1" smtClean="0"/>
              <a:t>)</a:t>
            </a:r>
            <a:endParaRPr lang="en-US" sz="2400" smtClean="0"/>
          </a:p>
          <a:p>
            <a:pPr marL="990600" lvl="1" indent="-533400"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sz="2400" smtClean="0"/>
              <a:t>Pindahkan PCB tersebut ke antrian yang sesuai (</a:t>
            </a:r>
            <a:r>
              <a:rPr lang="en-US" sz="2400" i="1" smtClean="0"/>
              <a:t>Ready, Blocked</a:t>
            </a:r>
            <a:r>
              <a:rPr lang="en-US" sz="2400" smtClean="0"/>
              <a:t> karena perlu </a:t>
            </a:r>
            <a:r>
              <a:rPr lang="en-US" sz="2400" i="1" smtClean="0"/>
              <a:t>event</a:t>
            </a:r>
            <a:r>
              <a:rPr lang="en-US" sz="2400" smtClean="0"/>
              <a:t> , atau </a:t>
            </a:r>
            <a:r>
              <a:rPr lang="en-US" sz="2400" i="1" smtClean="0"/>
              <a:t>Ready/Suspend</a:t>
            </a:r>
            <a:r>
              <a:rPr lang="en-US" sz="2400" smtClean="0"/>
              <a:t>)</a:t>
            </a:r>
          </a:p>
          <a:p>
            <a:pPr marL="990600" lvl="1" indent="-533400"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sz="2400" smtClean="0"/>
              <a:t>Pilih proses lain untuk dieksekusi</a:t>
            </a:r>
          </a:p>
          <a:p>
            <a:pPr marL="990600" lvl="1" indent="-533400">
              <a:spcBef>
                <a:spcPct val="15000"/>
              </a:spcBef>
              <a:spcAft>
                <a:spcPct val="15000"/>
              </a:spcAft>
              <a:buFontTx/>
              <a:buAutoNum type="arabicPeriod"/>
            </a:pPr>
            <a:r>
              <a:rPr lang="en-US" sz="2400" smtClean="0"/>
              <a:t>Perbaharui PCB proses proses yang dipilih (termasuk perubahan status)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spcBef>
                <a:spcPct val="15000"/>
              </a:spcBef>
              <a:spcAft>
                <a:spcPct val="15000"/>
              </a:spcAft>
            </a:pPr>
            <a:r>
              <a:rPr lang="en-US" sz="2800" smtClean="0">
                <a:solidFill>
                  <a:srgbClr val="969696"/>
                </a:solidFill>
              </a:rPr>
              <a:t>Apa yang dilakukan OS pada saat terjadi perubahan status proses ? (</a:t>
            </a:r>
            <a:r>
              <a:rPr lang="en-US" sz="2000" smtClean="0">
                <a:solidFill>
                  <a:srgbClr val="969696"/>
                </a:solidFill>
              </a:rPr>
              <a:t>lanjutan</a:t>
            </a:r>
            <a:r>
              <a:rPr lang="en-US" sz="2800" smtClean="0">
                <a:solidFill>
                  <a:srgbClr val="969696"/>
                </a:solidFill>
              </a:rPr>
              <a:t>)</a:t>
            </a:r>
          </a:p>
          <a:p>
            <a:pPr marL="990600" lvl="1" indent="-533400">
              <a:spcBef>
                <a:spcPct val="15000"/>
              </a:spcBef>
              <a:spcAft>
                <a:spcPct val="15000"/>
              </a:spcAft>
              <a:buClr>
                <a:srgbClr val="0F0591"/>
              </a:buClr>
              <a:buFontTx/>
              <a:buAutoNum type="arabicPeriod" startAt="6"/>
            </a:pPr>
            <a:r>
              <a:rPr lang="en-US" sz="2400" smtClean="0"/>
              <a:t>Perbaharui struktur data </a:t>
            </a:r>
            <a:r>
              <a:rPr lang="en-US" sz="2400" i="1" smtClean="0"/>
              <a:t>memory management</a:t>
            </a:r>
          </a:p>
          <a:p>
            <a:pPr marL="990600" lvl="1" indent="-533400">
              <a:spcBef>
                <a:spcPct val="15000"/>
              </a:spcBef>
              <a:spcAft>
                <a:spcPct val="15000"/>
              </a:spcAft>
              <a:buClr>
                <a:srgbClr val="0F0591"/>
              </a:buClr>
              <a:buFontTx/>
              <a:buAutoNum type="arabicPeriod" startAt="6"/>
            </a:pPr>
            <a:r>
              <a:rPr lang="en-US" sz="2400" smtClean="0"/>
              <a:t>Kembalikan (</a:t>
            </a:r>
            <a:r>
              <a:rPr lang="en-US" sz="2400" i="1" smtClean="0"/>
              <a:t>restore</a:t>
            </a:r>
            <a:r>
              <a:rPr lang="en-US" sz="2400" smtClean="0"/>
              <a:t>) </a:t>
            </a:r>
            <a:r>
              <a:rPr lang="en-US" sz="2400" i="1" smtClean="0"/>
              <a:t>context</a:t>
            </a:r>
            <a:r>
              <a:rPr lang="en-US" sz="2400" smtClean="0"/>
              <a:t> prosesor ke tempat semula seperti saat sebelum terjadi perubahan status (isi PC dan register)</a:t>
            </a: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381000"/>
            <a:ext cx="8502650" cy="527050"/>
          </a:xfrm>
        </p:spPr>
        <p:txBody>
          <a:bodyPr/>
          <a:lstStyle/>
          <a:p>
            <a:pPr>
              <a:defRPr/>
            </a:pPr>
            <a:r>
              <a:rPr lang="en-US" sz="2800" smtClean="0"/>
              <a:t>Perubahan (Change) Status Proses </a:t>
            </a:r>
            <a:r>
              <a:rPr lang="en-US" sz="1800" smtClean="0"/>
              <a:t>(2)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Agenda:</a:t>
            </a:r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631825" y="1196975"/>
            <a:ext cx="89439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Kontrol proses: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Model eksekusi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Penciptaan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Switching proses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Model eksekusi sistem operasi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Review sistem operasi UNIX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Eksekusi Sistem Operasi </a:t>
            </a:r>
            <a:r>
              <a:rPr lang="en-US" sz="2000" smtClean="0"/>
              <a:t>(1)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772525" cy="5638800"/>
          </a:xfrm>
        </p:spPr>
        <p:txBody>
          <a:bodyPr/>
          <a:lstStyle/>
          <a:p>
            <a:r>
              <a:rPr lang="en-US" sz="2800" i="1" smtClean="0"/>
              <a:t>Non-process Kernel</a:t>
            </a:r>
          </a:p>
          <a:p>
            <a:pPr lvl="1"/>
            <a:r>
              <a:rPr lang="en-US" sz="2400" smtClean="0"/>
              <a:t>Eksekusi kernel terpisah dari proses</a:t>
            </a:r>
          </a:p>
          <a:p>
            <a:pPr lvl="1"/>
            <a:r>
              <a:rPr lang="en-US" sz="2400" smtClean="0"/>
              <a:t>Program OS dieksekusi sebagai suatu entitas tersendiri yang dilakukan pada mode </a:t>
            </a:r>
            <a:r>
              <a:rPr lang="en-US" sz="2400" i="1" smtClean="0"/>
              <a:t>privileged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973263" y="3446463"/>
          <a:ext cx="5557837" cy="2974975"/>
        </p:xfrm>
        <a:graphic>
          <a:graphicData uri="http://schemas.openxmlformats.org/presentationml/2006/ole">
            <p:oleObj spid="_x0000_s3074" name="Image" r:id="rId3" imgW="2984127" imgH="1574048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Eksekusi Sistem Operasi </a:t>
            </a:r>
            <a:r>
              <a:rPr lang="en-US" sz="2000" smtClean="0"/>
              <a:t>(2)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772525" cy="5638800"/>
          </a:xfrm>
        </p:spPr>
        <p:txBody>
          <a:bodyPr/>
          <a:lstStyle/>
          <a:p>
            <a:r>
              <a:rPr lang="en-US" sz="2800" smtClean="0"/>
              <a:t>Eksekusi di dalam proses </a:t>
            </a:r>
            <a:r>
              <a:rPr lang="en-US" sz="2800" i="1" smtClean="0"/>
              <a:t>user</a:t>
            </a:r>
          </a:p>
          <a:p>
            <a:pPr lvl="1"/>
            <a:r>
              <a:rPr lang="en-US" sz="2400" smtClean="0"/>
              <a:t>Software OS terletak di dalam </a:t>
            </a:r>
            <a:r>
              <a:rPr lang="en-US" sz="2400" i="1" smtClean="0"/>
              <a:t>context</a:t>
            </a:r>
            <a:r>
              <a:rPr lang="en-US" sz="2400" smtClean="0"/>
              <a:t> proses user</a:t>
            </a:r>
          </a:p>
          <a:p>
            <a:pPr lvl="1"/>
            <a:r>
              <a:rPr lang="en-US" sz="2400" smtClean="0"/>
              <a:t>Proses berada pada mode </a:t>
            </a:r>
            <a:r>
              <a:rPr lang="en-US" sz="2400" i="1" smtClean="0"/>
              <a:t>privileged</a:t>
            </a:r>
            <a:r>
              <a:rPr lang="en-US" sz="2400" smtClean="0"/>
              <a:t> hanya pada saat mengeksekusi program OS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104900" y="3005138"/>
          <a:ext cx="7034213" cy="3294062"/>
        </p:xfrm>
        <a:graphic>
          <a:graphicData uri="http://schemas.openxmlformats.org/presentationml/2006/ole">
            <p:oleObj spid="_x0000_s4098" name="Image" r:id="rId3" imgW="3657143" imgH="1688889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Eksekusi Sistem Operasi </a:t>
            </a:r>
            <a:r>
              <a:rPr lang="en-US" sz="2000" smtClean="0"/>
              <a:t>(3)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772525" cy="5638800"/>
          </a:xfrm>
        </p:spPr>
        <p:txBody>
          <a:bodyPr/>
          <a:lstStyle/>
          <a:p>
            <a:r>
              <a:rPr lang="en-US" sz="2800" smtClean="0"/>
              <a:t>OS berbasis proses</a:t>
            </a:r>
          </a:p>
          <a:p>
            <a:pPr lvl="1"/>
            <a:r>
              <a:rPr lang="en-US" sz="2400" smtClean="0"/>
              <a:t>OS diimplementasikan sebagai kumpulan dari sejumlah proses sistem</a:t>
            </a:r>
          </a:p>
          <a:p>
            <a:pPr lvl="1"/>
            <a:r>
              <a:rPr lang="en-US" sz="2400" smtClean="0"/>
              <a:t>Sesuai diterapkan pada lingkungan multi prosesor atau multi komputer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842963" y="3357563"/>
          <a:ext cx="8166100" cy="2274887"/>
        </p:xfrm>
        <a:graphic>
          <a:graphicData uri="http://schemas.openxmlformats.org/presentationml/2006/ole">
            <p:oleObj spid="_x0000_s5122" name="Image" r:id="rId3" imgW="4482540" imgH="1231746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Agenda:</a:t>
            </a: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631825" y="1196975"/>
            <a:ext cx="89439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Kontrol proses: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Model eksekusi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Penciptaan proses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Switching proses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Model eksekusi sistem operasi</a:t>
            </a:r>
          </a:p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Review sistem operasi UNIX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Manajemen Proses UNIX SVR4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859838" cy="2724150"/>
          </a:xfrm>
        </p:spPr>
        <p:txBody>
          <a:bodyPr/>
          <a:lstStyle/>
          <a:p>
            <a:r>
              <a:rPr lang="en-US" sz="2800" smtClean="0"/>
              <a:t>Sebagian besar OS menerapkan eksekusi OS menjadi bagian dari eksekusi proses user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1538288" y="2389188"/>
          <a:ext cx="6340475" cy="2968625"/>
        </p:xfrm>
        <a:graphic>
          <a:graphicData uri="http://schemas.openxmlformats.org/presentationml/2006/ole">
            <p:oleObj spid="_x0000_s6146" name="Image" r:id="rId3" imgW="3657143" imgH="1688889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ph/>
          </p:nvPr>
        </p:nvGraphicFramePr>
        <p:xfrm>
          <a:off x="5073650" y="1268413"/>
          <a:ext cx="3041650" cy="5097462"/>
        </p:xfrm>
        <a:graphic>
          <a:graphicData uri="http://schemas.openxmlformats.org/presentationml/2006/ole">
            <p:oleObj spid="_x0000_s7170" name="Image" r:id="rId3" imgW="3619048" imgH="6552381" progId="Photoshop.Image.7">
              <p:embed/>
            </p:oleObj>
          </a:graphicData>
        </a:graphic>
      </p:graphicFrame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415925" y="381000"/>
            <a:ext cx="8255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Image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Proses UNIX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(1)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55700" y="1676400"/>
            <a:ext cx="35496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i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Image</a:t>
            </a:r>
            <a:r>
              <a:rPr lang="en-US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 proses dieksekusi di dalam </a:t>
            </a:r>
            <a:r>
              <a:rPr lang="en-US" i="1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user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Image</a:t>
            </a:r>
            <a:r>
              <a:rPr lang="en-US" smtClean="0"/>
              <a:t> Proses UNIX </a:t>
            </a:r>
            <a:r>
              <a:rPr lang="en-US" sz="2400" smtClean="0"/>
              <a:t>(2)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1208088" y="1052513"/>
          <a:ext cx="7872412" cy="5494337"/>
        </p:xfrm>
        <a:graphic>
          <a:graphicData uri="http://schemas.openxmlformats.org/presentationml/2006/ole">
            <p:oleObj spid="_x0000_s8194" name="Image" r:id="rId3" imgW="8355556" imgH="6857143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FF0000"/>
                </a:solidFill>
              </a:rPr>
              <a:t>Perpindahan Status</a:t>
            </a:r>
            <a:r>
              <a:rPr lang="en-US" sz="2800" smtClean="0"/>
              <a:t> Untuk Proses Dengan 7-Status </a:t>
            </a:r>
            <a:r>
              <a:rPr lang="en-US" sz="1800" smtClean="0"/>
              <a:t>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859838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smtClean="0">
                <a:sym typeface="Wingdings" pitchFamily="2" charset="2"/>
              </a:rPr>
              <a:t>Ready/Suspend</a:t>
            </a:r>
            <a:r>
              <a:rPr lang="en-US" sz="2400" i="1" smtClean="0"/>
              <a:t> </a:t>
            </a:r>
            <a:r>
              <a:rPr lang="en-US" sz="2400" i="1" smtClean="0">
                <a:sym typeface="Wingdings" pitchFamily="2" charset="2"/>
              </a:rPr>
              <a:t> Ready</a:t>
            </a:r>
            <a:r>
              <a:rPr lang="en-US" sz="2400" smtClean="0">
                <a:sym typeface="Wingdings" pitchFamily="2" charset="2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ym typeface="Wingdings" pitchFamily="2" charset="2"/>
              </a:rPr>
              <a:t>Penyebab: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sym typeface="Wingdings" pitchFamily="2" charset="2"/>
              </a:rPr>
              <a:t>Proses di memori </a:t>
            </a:r>
            <a:r>
              <a:rPr lang="en-US" sz="1800" smtClean="0">
                <a:solidFill>
                  <a:srgbClr val="FF0000"/>
                </a:solidFill>
                <a:sym typeface="Wingdings" pitchFamily="2" charset="2"/>
              </a:rPr>
              <a:t>tidak ada yang siap </a:t>
            </a:r>
            <a:r>
              <a:rPr lang="en-US" sz="1800" i="1" smtClean="0">
                <a:solidFill>
                  <a:srgbClr val="FF0000"/>
                </a:solidFill>
                <a:sym typeface="Wingdings" pitchFamily="2" charset="2"/>
              </a:rPr>
              <a:t>running, atau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sym typeface="Wingdings" pitchFamily="2" charset="2"/>
              </a:rPr>
              <a:t>Prioritas proses</a:t>
            </a:r>
            <a:r>
              <a:rPr lang="en-US" sz="1800" smtClean="0">
                <a:sym typeface="Wingdings" pitchFamily="2" charset="2"/>
              </a:rPr>
              <a:t> pada status </a:t>
            </a:r>
            <a:r>
              <a:rPr lang="en-US" sz="1800" i="1" smtClean="0">
                <a:sym typeface="Wingdings" pitchFamily="2" charset="2"/>
              </a:rPr>
              <a:t>Ready/Suspend</a:t>
            </a:r>
            <a:r>
              <a:rPr lang="en-US" sz="1800" smtClean="0">
                <a:sym typeface="Wingdings" pitchFamily="2" charset="2"/>
              </a:rPr>
              <a:t> </a:t>
            </a:r>
            <a:r>
              <a:rPr lang="en-US" sz="1800" smtClean="0">
                <a:solidFill>
                  <a:srgbClr val="FF0000"/>
                </a:solidFill>
                <a:sym typeface="Wingdings" pitchFamily="2" charset="2"/>
              </a:rPr>
              <a:t>lebih tinggi</a:t>
            </a:r>
            <a:r>
              <a:rPr lang="en-US" sz="1800" smtClean="0">
                <a:sym typeface="Wingdings" pitchFamily="2" charset="2"/>
              </a:rPr>
              <a:t> daripada proses pada status </a:t>
            </a:r>
            <a:r>
              <a:rPr lang="en-US" sz="1800" i="1" smtClean="0">
                <a:sym typeface="Wingdings" pitchFamily="2" charset="2"/>
              </a:rPr>
              <a:t>Ready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ym typeface="Wingdings" pitchFamily="2" charset="2"/>
              </a:rPr>
              <a:t>Ready  Ready/Suspend</a:t>
            </a:r>
            <a:r>
              <a:rPr lang="en-US" sz="2400" i="1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Penyebab: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Dibutuhkan blok </a:t>
            </a:r>
            <a:r>
              <a:rPr lang="en-US" sz="1800" smtClean="0">
                <a:solidFill>
                  <a:srgbClr val="FF0000"/>
                </a:solidFill>
              </a:rPr>
              <a:t>memori</a:t>
            </a:r>
            <a:r>
              <a:rPr lang="en-US" sz="1800" smtClean="0"/>
              <a:t> yang cukup besar, dan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solidFill>
                  <a:srgbClr val="FF0000"/>
                </a:solidFill>
                <a:sym typeface="Wingdings" pitchFamily="2" charset="2"/>
              </a:rPr>
              <a:t>Prioritas</a:t>
            </a:r>
            <a:r>
              <a:rPr lang="en-US" sz="1800" smtClean="0">
                <a:sym typeface="Wingdings" pitchFamily="2" charset="2"/>
              </a:rPr>
              <a:t> proses pada status </a:t>
            </a:r>
            <a:r>
              <a:rPr lang="en-US" sz="1800" i="1" smtClean="0">
                <a:sym typeface="Wingdings" pitchFamily="2" charset="2"/>
              </a:rPr>
              <a:t>Ready</a:t>
            </a:r>
            <a:r>
              <a:rPr lang="en-US" sz="1800" smtClean="0">
                <a:sym typeface="Wingdings" pitchFamily="2" charset="2"/>
              </a:rPr>
              <a:t> lebih rendah daripada proses yang </a:t>
            </a:r>
            <a:r>
              <a:rPr lang="en-US" sz="1800" smtClean="0">
                <a:solidFill>
                  <a:srgbClr val="FF0000"/>
                </a:solidFill>
                <a:sym typeface="Wingdings" pitchFamily="2" charset="2"/>
              </a:rPr>
              <a:t>sedang ter-blok</a:t>
            </a:r>
            <a:r>
              <a:rPr lang="en-US" sz="1800" smtClean="0">
                <a:sym typeface="Wingdings" pitchFamily="2" charset="2"/>
              </a:rPr>
              <a:t> dan diperkirakan proses tersebut akan </a:t>
            </a:r>
            <a:r>
              <a:rPr lang="en-US" sz="2000" smtClean="0">
                <a:solidFill>
                  <a:srgbClr val="FF0066"/>
                </a:solidFill>
                <a:sym typeface="Wingdings" pitchFamily="2" charset="2"/>
              </a:rPr>
              <a:t>segera</a:t>
            </a:r>
            <a:r>
              <a:rPr lang="en-US" sz="1800" smtClean="0">
                <a:sym typeface="Wingdings" pitchFamily="2" charset="2"/>
              </a:rPr>
              <a:t> </a:t>
            </a:r>
            <a:r>
              <a:rPr lang="en-US" sz="1800" i="1" smtClean="0">
                <a:sym typeface="Wingdings" pitchFamily="2" charset="2"/>
              </a:rPr>
              <a:t>ready, dan</a:t>
            </a:r>
          </a:p>
          <a:p>
            <a:pPr lvl="2">
              <a:lnSpc>
                <a:spcPct val="80000"/>
              </a:lnSpc>
            </a:pPr>
            <a:r>
              <a:rPr lang="en-US" sz="1800" i="1" smtClean="0">
                <a:sym typeface="Wingdings" pitchFamily="2" charset="2"/>
              </a:rPr>
              <a:t>Tidak ada proses yang ter-blok</a:t>
            </a:r>
            <a:endParaRPr lang="en-US" sz="1800" i="1" smtClean="0"/>
          </a:p>
          <a:p>
            <a:pPr>
              <a:lnSpc>
                <a:spcPct val="80000"/>
              </a:lnSpc>
            </a:pPr>
            <a:r>
              <a:rPr lang="en-US" sz="2400" i="1" smtClean="0"/>
              <a:t>Blocked </a:t>
            </a:r>
            <a:r>
              <a:rPr lang="en-US" sz="2400" i="1" smtClean="0">
                <a:sym typeface="Wingdings" pitchFamily="2" charset="2"/>
              </a:rPr>
              <a:t> Blocked/Suspend</a:t>
            </a:r>
            <a:r>
              <a:rPr lang="en-US" sz="2400" smtClean="0">
                <a:sym typeface="Wingdings" pitchFamily="2" charset="2"/>
              </a:rPr>
              <a:t>:</a:t>
            </a:r>
            <a:endParaRPr lang="en-US" sz="2400" smtClean="0">
              <a:solidFill>
                <a:srgbClr val="3333CC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3333CC"/>
                </a:solidFill>
              </a:rPr>
              <a:t>Tujuan: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solidFill>
                  <a:srgbClr val="3333CC"/>
                </a:solidFill>
              </a:rPr>
              <a:t>Memindahkan proses yang ter-blok dari memori ke </a:t>
            </a:r>
            <a:r>
              <a:rPr lang="en-US" sz="1800" i="1" smtClean="0">
                <a:solidFill>
                  <a:srgbClr val="3333CC"/>
                </a:solidFill>
              </a:rPr>
              <a:t>harddisk</a:t>
            </a:r>
            <a:r>
              <a:rPr lang="en-US" sz="1800" smtClean="0">
                <a:solidFill>
                  <a:srgbClr val="3333CC"/>
                </a:solidFill>
              </a:rPr>
              <a:t> sehingga </a:t>
            </a:r>
            <a:r>
              <a:rPr lang="en-US" sz="1800" smtClean="0">
                <a:solidFill>
                  <a:srgbClr val="FF0000"/>
                </a:solidFill>
              </a:rPr>
              <a:t>tersedia ruang memori lebih besar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Penyebab: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Tidak ada proses yang </a:t>
            </a:r>
            <a:r>
              <a:rPr lang="en-US" sz="1800" smtClean="0">
                <a:solidFill>
                  <a:srgbClr val="FF0000"/>
                </a:solidFill>
              </a:rPr>
              <a:t>siap</a:t>
            </a:r>
            <a:r>
              <a:rPr lang="en-US" sz="1800" smtClean="0"/>
              <a:t> </a:t>
            </a:r>
            <a:r>
              <a:rPr lang="en-US" sz="1800" i="1" smtClean="0"/>
              <a:t>running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Proses yang siap </a:t>
            </a:r>
            <a:r>
              <a:rPr lang="en-US" sz="1800" i="1" smtClean="0"/>
              <a:t>running</a:t>
            </a:r>
            <a:r>
              <a:rPr lang="en-US" sz="1800" smtClean="0"/>
              <a:t> membutuhkan ruang </a:t>
            </a:r>
            <a:r>
              <a:rPr lang="en-US" sz="1800" smtClean="0">
                <a:solidFill>
                  <a:srgbClr val="FF0000"/>
                </a:solidFill>
              </a:rPr>
              <a:t>memori lebih besar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Status Proses UNIX </a:t>
            </a:r>
            <a:r>
              <a:rPr lang="en-US" sz="2400" smtClean="0"/>
              <a:t>(1)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560388" y="1147763"/>
          <a:ext cx="8932862" cy="5405437"/>
        </p:xfrm>
        <a:graphic>
          <a:graphicData uri="http://schemas.openxmlformats.org/presentationml/2006/ole">
            <p:oleObj spid="_x0000_s9218" name="Image" r:id="rId3" imgW="8292063" imgH="5434921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488950" y="333375"/>
            <a:ext cx="8255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Status Proses UNIX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(2)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/>
          </p:nvPr>
        </p:nvGraphicFramePr>
        <p:xfrm>
          <a:off x="776288" y="1150938"/>
          <a:ext cx="8021637" cy="5316537"/>
        </p:xfrm>
        <a:graphic>
          <a:graphicData uri="http://schemas.openxmlformats.org/presentationml/2006/ole">
            <p:oleObj spid="_x0000_s10242" name="Image" r:id="rId3" imgW="8292063" imgH="5930159" progId="Photoshop.Image.7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Referensi:</a:t>
            </a: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196975"/>
            <a:ext cx="8921750" cy="5356225"/>
          </a:xfrm>
          <a:noFill/>
        </p:spPr>
        <p:txBody>
          <a:bodyPr/>
          <a:lstStyle/>
          <a:p>
            <a:pPr marL="1431925" indent="-1431925">
              <a:buFont typeface="Wingdings" pitchFamily="2" charset="2"/>
              <a:buNone/>
              <a:tabLst>
                <a:tab pos="1431925" algn="l"/>
              </a:tabLst>
            </a:pPr>
            <a:r>
              <a:rPr lang="en-US" sz="2800" smtClean="0"/>
              <a:t>[STA09]	Stallings, William. 2009. </a:t>
            </a:r>
            <a:r>
              <a:rPr lang="en-US" sz="2800" i="1" smtClean="0">
                <a:solidFill>
                  <a:schemeClr val="tx1"/>
                </a:solidFill>
              </a:rPr>
              <a:t>Operating System: Internal and Design Principles</a:t>
            </a:r>
            <a:r>
              <a:rPr lang="en-US" sz="2800" smtClean="0"/>
              <a:t>. 6</a:t>
            </a:r>
            <a:r>
              <a:rPr lang="en-US" sz="2800" baseline="30000" smtClean="0"/>
              <a:t>th</a:t>
            </a:r>
            <a:r>
              <a:rPr lang="en-US" sz="2800" smtClean="0"/>
              <a:t> edition.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FF0000"/>
                </a:solidFill>
              </a:rPr>
              <a:t>Perpindahan Status</a:t>
            </a:r>
            <a:r>
              <a:rPr lang="en-US" sz="2800" smtClean="0"/>
              <a:t> Untuk Proses Dengan 7-Status </a:t>
            </a:r>
            <a:r>
              <a:rPr lang="en-US" sz="1800" smtClean="0"/>
              <a:t>(3)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859838" cy="5638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i="1" smtClean="0">
                <a:sym typeface="Wingdings" pitchFamily="2" charset="2"/>
              </a:rPr>
              <a:t>Blocked/Suspend  </a:t>
            </a:r>
            <a:r>
              <a:rPr lang="en-US" i="1" smtClean="0"/>
              <a:t>Blocked: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Penyebab: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Prioritas</a:t>
            </a:r>
            <a:r>
              <a:rPr lang="en-US" smtClean="0"/>
              <a:t> proses pada status </a:t>
            </a:r>
            <a:r>
              <a:rPr lang="en-US" i="1" smtClean="0"/>
              <a:t>Blocked/Suspend queue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lebih tinggi</a:t>
            </a:r>
            <a:r>
              <a:rPr lang="en-US" smtClean="0"/>
              <a:t> daripada prioritas proses pada </a:t>
            </a:r>
            <a:r>
              <a:rPr lang="en-US" i="1" smtClean="0"/>
              <a:t>Ready/Suspend queue</a:t>
            </a:r>
            <a:endParaRPr lang="en-US" i="1" smtClean="0">
              <a:sym typeface="Wingdings" pitchFamily="2" charset="2"/>
            </a:endParaRPr>
          </a:p>
          <a:p>
            <a:r>
              <a:rPr lang="en-US" i="1" smtClean="0">
                <a:sym typeface="Wingdings" pitchFamily="2" charset="2"/>
              </a:rPr>
              <a:t>Blocked/Suspend  Ready/Suspend:</a:t>
            </a:r>
          </a:p>
          <a:p>
            <a:pPr lvl="1"/>
            <a:r>
              <a:rPr lang="en-US" smtClean="0">
                <a:sym typeface="Wingdings" pitchFamily="2" charset="2"/>
              </a:rPr>
              <a:t>Penyebab:</a:t>
            </a:r>
          </a:p>
          <a:p>
            <a:pPr lvl="2"/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Event</a:t>
            </a:r>
            <a:r>
              <a:rPr lang="en-US" smtClean="0">
                <a:sym typeface="Wingdings" pitchFamily="2" charset="2"/>
              </a:rPr>
              <a:t> yang ditunggu oleh proses yang ter-</a:t>
            </a:r>
            <a:r>
              <a:rPr lang="en-US" i="1" smtClean="0">
                <a:sym typeface="Wingdings" pitchFamily="2" charset="2"/>
              </a:rPr>
              <a:t>suspend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telah tersedia</a:t>
            </a:r>
          </a:p>
          <a:p>
            <a:pPr lvl="3">
              <a:buFontTx/>
              <a:buNone/>
            </a:pPr>
            <a:r>
              <a:rPr lang="en-US" sz="2200" smtClean="0">
                <a:sym typeface="Wingdings" pitchFamily="2" charset="2"/>
              </a:rPr>
              <a:t>Status proses ter-</a:t>
            </a:r>
            <a:r>
              <a:rPr lang="en-US" sz="2200" i="1" smtClean="0">
                <a:sym typeface="Wingdings" pitchFamily="2" charset="2"/>
              </a:rPr>
              <a:t>suspend</a:t>
            </a:r>
            <a:r>
              <a:rPr lang="en-US" sz="2200" smtClean="0">
                <a:sym typeface="Wingdings" pitchFamily="2" charset="2"/>
              </a:rPr>
              <a:t> berubah menjadi </a:t>
            </a:r>
            <a:r>
              <a:rPr lang="en-US" sz="2200" i="1" smtClean="0">
                <a:sym typeface="Wingdings" pitchFamily="2" charset="2"/>
              </a:rPr>
              <a:t>ready</a:t>
            </a:r>
            <a:r>
              <a:rPr lang="en-US" sz="2200" smtClean="0">
                <a:sym typeface="Wingdings" pitchFamily="2" charset="2"/>
              </a:rPr>
              <a:t> </a:t>
            </a:r>
            <a:r>
              <a:rPr lang="en-US" sz="2200" smtClean="0">
                <a:solidFill>
                  <a:srgbClr val="FF0000"/>
                </a:solidFill>
                <a:sym typeface="Wingdings" pitchFamily="2" charset="2"/>
              </a:rPr>
              <a:t>(tetapi masih tetap  berada di </a:t>
            </a:r>
            <a:r>
              <a:rPr lang="en-US" sz="2200" i="1" smtClean="0">
                <a:solidFill>
                  <a:srgbClr val="FF0000"/>
                </a:solidFill>
                <a:sym typeface="Wingdings" pitchFamily="2" charset="2"/>
              </a:rPr>
              <a:t>harddisk</a:t>
            </a:r>
            <a:r>
              <a:rPr lang="en-US" sz="220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FF0000"/>
                </a:solidFill>
              </a:rPr>
              <a:t>Perpindahan Status</a:t>
            </a:r>
            <a:r>
              <a:rPr lang="en-US" sz="2800" smtClean="0"/>
              <a:t> Untuk Proses Dengan 7-Status </a:t>
            </a:r>
            <a:r>
              <a:rPr lang="en-US" sz="1800" smtClean="0"/>
              <a:t>(3)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859838" cy="5638800"/>
          </a:xfrm>
        </p:spPr>
        <p:txBody>
          <a:bodyPr/>
          <a:lstStyle/>
          <a:p>
            <a:r>
              <a:rPr lang="en-US" i="1" smtClean="0">
                <a:sym typeface="Wingdings" pitchFamily="2" charset="2"/>
              </a:rPr>
              <a:t>Running  Ready/Suspend:</a:t>
            </a:r>
          </a:p>
          <a:p>
            <a:pPr lvl="1"/>
            <a:r>
              <a:rPr lang="en-US" smtClean="0"/>
              <a:t>Penyebab:</a:t>
            </a:r>
          </a:p>
          <a:p>
            <a:pPr lvl="2"/>
            <a:r>
              <a:rPr lang="en-US" smtClean="0"/>
              <a:t>Proses yang berada pada </a:t>
            </a:r>
            <a:r>
              <a:rPr lang="en-US" i="1" smtClean="0"/>
              <a:t>Blocked/Suspend queue</a:t>
            </a:r>
            <a:r>
              <a:rPr lang="en-US" smtClean="0"/>
              <a:t> dengan </a:t>
            </a:r>
            <a:r>
              <a:rPr lang="en-US" smtClean="0">
                <a:solidFill>
                  <a:srgbClr val="FF0000"/>
                </a:solidFill>
              </a:rPr>
              <a:t>prioritas</a:t>
            </a:r>
            <a:r>
              <a:rPr lang="en-US" smtClean="0"/>
              <a:t> lebih tinggi daripada proses yang sedang </a:t>
            </a:r>
            <a:r>
              <a:rPr lang="en-US" i="1" smtClean="0"/>
              <a:t>running</a:t>
            </a:r>
            <a:r>
              <a:rPr lang="en-US" smtClean="0"/>
              <a:t> telah mendapatkan </a:t>
            </a:r>
            <a:r>
              <a:rPr lang="en-US" i="1" smtClean="0">
                <a:solidFill>
                  <a:srgbClr val="FF0000"/>
                </a:solidFill>
              </a:rPr>
              <a:t>event</a:t>
            </a:r>
            <a:r>
              <a:rPr lang="en-US" smtClean="0"/>
              <a:t> dan membutuhkan ruang </a:t>
            </a:r>
            <a:r>
              <a:rPr lang="en-US" smtClean="0">
                <a:solidFill>
                  <a:srgbClr val="FF0000"/>
                </a:solidFill>
              </a:rPr>
              <a:t>memori</a:t>
            </a:r>
            <a:r>
              <a:rPr lang="en-US" smtClean="0"/>
              <a:t> lebih besar</a:t>
            </a:r>
          </a:p>
          <a:p>
            <a:r>
              <a:rPr lang="en-US" i="1" smtClean="0"/>
              <a:t>Any state </a:t>
            </a:r>
            <a:r>
              <a:rPr lang="en-US" i="1" smtClean="0">
                <a:sym typeface="Wingdings" pitchFamily="2" charset="2"/>
              </a:rPr>
              <a:t> Exit</a:t>
            </a:r>
          </a:p>
          <a:p>
            <a:pPr lvl="1"/>
            <a:r>
              <a:rPr lang="en-US" smtClean="0"/>
              <a:t>Penyebab:</a:t>
            </a:r>
          </a:p>
          <a:p>
            <a:pPr lvl="2"/>
            <a:r>
              <a:rPr lang="en-US" smtClean="0"/>
              <a:t>Telah selesai (kondisi normal)</a:t>
            </a:r>
          </a:p>
          <a:p>
            <a:pPr lvl="2"/>
            <a:r>
              <a:rPr lang="en-US" smtClean="0"/>
              <a:t>Terjadi kesalahan</a:t>
            </a:r>
          </a:p>
          <a:p>
            <a:pPr lvl="2"/>
            <a:r>
              <a:rPr lang="en-US" smtClean="0"/>
              <a:t>Diterminasi oleh proses induk</a:t>
            </a:r>
          </a:p>
          <a:p>
            <a:pPr lvl="2"/>
            <a:r>
              <a:rPr lang="en-US" smtClean="0"/>
              <a:t>Proses induk diterminasi oleh OS atau user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/>
              <a:t>Beberapa </a:t>
            </a:r>
            <a:r>
              <a:rPr lang="en-US" sz="2800" smtClean="0">
                <a:solidFill>
                  <a:srgbClr val="FF0000"/>
                </a:solidFill>
              </a:rPr>
              <a:t>Alasan</a:t>
            </a:r>
            <a:r>
              <a:rPr lang="en-US" sz="2800" smtClean="0"/>
              <a:t> Mengapa Proses di-</a:t>
            </a:r>
            <a:r>
              <a:rPr lang="en-US" sz="2800" i="1" smtClean="0"/>
              <a:t>Suspend</a:t>
            </a:r>
            <a:endParaRPr lang="en-US" sz="1800" i="1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066800"/>
            <a:ext cx="8859838" cy="5638800"/>
          </a:xfrm>
        </p:spPr>
        <p:txBody>
          <a:bodyPr/>
          <a:lstStyle/>
          <a:p>
            <a:r>
              <a:rPr lang="en-US" sz="2400" smtClean="0">
                <a:sym typeface="Wingdings" pitchFamily="2" charset="2"/>
              </a:rPr>
              <a:t>Agar tersedia </a:t>
            </a:r>
            <a:r>
              <a:rPr lang="en-US" sz="2400" smtClean="0">
                <a:solidFill>
                  <a:srgbClr val="FF0000"/>
                </a:solidFill>
                <a:sym typeface="Wingdings" pitchFamily="2" charset="2"/>
              </a:rPr>
              <a:t>memori</a:t>
            </a:r>
            <a:r>
              <a:rPr lang="en-US" sz="2400" smtClean="0">
                <a:sym typeface="Wingdings" pitchFamily="2" charset="2"/>
              </a:rPr>
              <a:t> tambahan bagi proses yang berada pada </a:t>
            </a:r>
            <a:r>
              <a:rPr lang="en-US" sz="2400" i="1" smtClean="0">
                <a:sym typeface="Wingdings" pitchFamily="2" charset="2"/>
              </a:rPr>
              <a:t>Ready/Suspended</a:t>
            </a:r>
            <a:r>
              <a:rPr lang="en-US" sz="2400" smtClean="0">
                <a:sym typeface="Wingdings" pitchFamily="2" charset="2"/>
              </a:rPr>
              <a:t> atau </a:t>
            </a:r>
            <a:r>
              <a:rPr lang="en-US" sz="2400" i="1" smtClean="0">
                <a:sym typeface="Wingdings" pitchFamily="2" charset="2"/>
              </a:rPr>
              <a:t>Ready queue</a:t>
            </a:r>
          </a:p>
          <a:p>
            <a:r>
              <a:rPr lang="en-US" sz="2400" smtClean="0">
                <a:sym typeface="Wingdings" pitchFamily="2" charset="2"/>
              </a:rPr>
              <a:t>Proses tersebut merupakan </a:t>
            </a:r>
            <a:r>
              <a:rPr lang="en-US" sz="2400" smtClean="0">
                <a:solidFill>
                  <a:srgbClr val="FF0000"/>
                </a:solidFill>
                <a:sym typeface="Wingdings" pitchFamily="2" charset="2"/>
              </a:rPr>
              <a:t>proses </a:t>
            </a:r>
            <a:r>
              <a:rPr lang="en-US" sz="2400" i="1" smtClean="0">
                <a:solidFill>
                  <a:srgbClr val="FF0000"/>
                </a:solidFill>
                <a:sym typeface="Wingdings" pitchFamily="2" charset="2"/>
              </a:rPr>
              <a:t>background</a:t>
            </a:r>
            <a:r>
              <a:rPr lang="en-US" sz="2400" smtClean="0">
                <a:solidFill>
                  <a:srgbClr val="FF0000"/>
                </a:solidFill>
                <a:sym typeface="Wingdings" pitchFamily="2" charset="2"/>
              </a:rPr>
              <a:t> atau proses </a:t>
            </a:r>
            <a:r>
              <a:rPr lang="en-US" sz="2400" i="1" smtClean="0">
                <a:solidFill>
                  <a:srgbClr val="FF0000"/>
                </a:solidFill>
                <a:sym typeface="Wingdings" pitchFamily="2" charset="2"/>
              </a:rPr>
              <a:t>utility</a:t>
            </a:r>
          </a:p>
          <a:p>
            <a:r>
              <a:rPr lang="en-US" sz="2400" smtClean="0">
                <a:sym typeface="Wingdings" pitchFamily="2" charset="2"/>
              </a:rPr>
              <a:t>Proses tersebut </a:t>
            </a:r>
            <a:r>
              <a:rPr lang="en-US" sz="2400" smtClean="0">
                <a:solidFill>
                  <a:srgbClr val="FF0000"/>
                </a:solidFill>
                <a:sym typeface="Wingdings" pitchFamily="2" charset="2"/>
              </a:rPr>
              <a:t>menyebabkan masalah</a:t>
            </a:r>
          </a:p>
          <a:p>
            <a:r>
              <a:rPr lang="en-US" sz="2400" smtClean="0">
                <a:sym typeface="Wingdings" pitchFamily="2" charset="2"/>
              </a:rPr>
              <a:t>Untuk keperluan </a:t>
            </a:r>
            <a:r>
              <a:rPr lang="en-US" sz="2400" i="1" smtClean="0">
                <a:solidFill>
                  <a:srgbClr val="FF0000"/>
                </a:solidFill>
                <a:sym typeface="Wingdings" pitchFamily="2" charset="2"/>
              </a:rPr>
              <a:t>debug</a:t>
            </a:r>
          </a:p>
          <a:p>
            <a:r>
              <a:rPr lang="en-US" sz="2400" smtClean="0">
                <a:sym typeface="Wingdings" pitchFamily="2" charset="2"/>
              </a:rPr>
              <a:t>Untuk mengetahui penggunaan </a:t>
            </a:r>
            <a:r>
              <a:rPr lang="en-US" sz="2400" i="1" smtClean="0">
                <a:solidFill>
                  <a:srgbClr val="FF0000"/>
                </a:solidFill>
                <a:sym typeface="Wingdings" pitchFamily="2" charset="2"/>
              </a:rPr>
              <a:t>resource</a:t>
            </a:r>
          </a:p>
          <a:p>
            <a:r>
              <a:rPr lang="en-US" sz="2400" smtClean="0">
                <a:sym typeface="Wingdings" pitchFamily="2" charset="2"/>
              </a:rPr>
              <a:t>Sedang menunggu </a:t>
            </a:r>
            <a:r>
              <a:rPr lang="en-US" sz="2400" i="1" smtClean="0">
                <a:solidFill>
                  <a:srgbClr val="FF0000"/>
                </a:solidFill>
                <a:sym typeface="Wingdings" pitchFamily="2" charset="2"/>
              </a:rPr>
              <a:t>event</a:t>
            </a:r>
            <a:r>
              <a:rPr lang="en-US" sz="2400" smtClean="0">
                <a:sym typeface="Wingdings" pitchFamily="2" charset="2"/>
              </a:rPr>
              <a:t> berikutnya yang datangnya secara periodik</a:t>
            </a:r>
          </a:p>
          <a:p>
            <a:r>
              <a:rPr lang="en-US" sz="2400" smtClean="0">
                <a:solidFill>
                  <a:srgbClr val="FF0000"/>
                </a:solidFill>
                <a:sym typeface="Wingdings" pitchFamily="2" charset="2"/>
              </a:rPr>
              <a:t>Proses anak</a:t>
            </a:r>
            <a:r>
              <a:rPr lang="en-US" sz="2400" smtClean="0">
                <a:sym typeface="Wingdings" pitchFamily="2" charset="2"/>
              </a:rPr>
              <a:t> dihentikan oleh proses induk untuk keperluan pemeriksaan, modifikasi, atau koordinasi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Agenda:</a:t>
            </a:r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631825" y="1196975"/>
            <a:ext cx="89439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indent="-45085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>
                <a:latin typeface="Tahoma" pitchFamily="34" charset="0"/>
                <a:cs typeface="Tahoma" pitchFamily="34" charset="0"/>
              </a:rPr>
              <a:t>Deskripsi proses: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 sz="36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Struktur kontrol sistem operasi</a:t>
            </a:r>
          </a:p>
          <a:p>
            <a:pPr marL="1338263" lvl="1" indent="-530225">
              <a:spcBef>
                <a:spcPct val="20000"/>
              </a:spcBef>
              <a:buClr>
                <a:srgbClr val="3333FF"/>
              </a:buClr>
              <a:buFont typeface="Wingdings" pitchFamily="2" charset="2"/>
              <a:buChar char="v"/>
            </a:pPr>
            <a:r>
              <a:rPr lang="en-US">
                <a:latin typeface="Tahoma" pitchFamily="34" charset="0"/>
                <a:cs typeface="Tahoma" pitchFamily="34" charset="0"/>
              </a:rPr>
              <a:t>Struktur kontrol proses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jp2">
  <a:themeElements>
    <a:clrScheme name="ajp2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ajp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jp2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p2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p2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13768</TotalTime>
  <Words>2368</Words>
  <Application>Microsoft PowerPoint</Application>
  <PresentationFormat>A4 Paper (210x297 mm)</PresentationFormat>
  <Paragraphs>379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ajp2</vt:lpstr>
      <vt:lpstr>Image</vt:lpstr>
      <vt:lpstr>Bitmap Image</vt:lpstr>
      <vt:lpstr>Deskripsi dan Kontrol Proses  (Pertemuan ke-4) </vt:lpstr>
      <vt:lpstr>Pokok Bahasan</vt:lpstr>
      <vt:lpstr>Model Proses Dengan 7-Status</vt:lpstr>
      <vt:lpstr>Perpindahan Status Untuk Proses Dengan 7-Status (1)</vt:lpstr>
      <vt:lpstr>Perpindahan Status Untuk Proses Dengan 7-Status (2)</vt:lpstr>
      <vt:lpstr>Perpindahan Status Untuk Proses Dengan 7-Status (3)</vt:lpstr>
      <vt:lpstr>Perpindahan Status Untuk Proses Dengan 7-Status (3)</vt:lpstr>
      <vt:lpstr>Beberapa Alasan Mengapa Proses di-Suspend</vt:lpstr>
      <vt:lpstr>Agenda:</vt:lpstr>
      <vt:lpstr>Resource dan Proces</vt:lpstr>
      <vt:lpstr>Struktur Kontrol Sistem Operasi</vt:lpstr>
      <vt:lpstr>Slide 11</vt:lpstr>
      <vt:lpstr>Tabel Memori</vt:lpstr>
      <vt:lpstr>Tabel I/O</vt:lpstr>
      <vt:lpstr>Tabel File</vt:lpstr>
      <vt:lpstr>Tabel Proses</vt:lpstr>
      <vt:lpstr>Agenda:</vt:lpstr>
      <vt:lpstr>Process Control Block</vt:lpstr>
      <vt:lpstr>Processor State Information (PSI) (1)</vt:lpstr>
      <vt:lpstr>Processor State Information (PSI) (2)</vt:lpstr>
      <vt:lpstr>Processor State Information (PSI) (3)</vt:lpstr>
      <vt:lpstr>Process Control Information (PCI) (1)</vt:lpstr>
      <vt:lpstr>Process Control Information (PCI) (2)</vt:lpstr>
      <vt:lpstr>Process Control Information (PCI) (3)</vt:lpstr>
      <vt:lpstr>Alokasi Proses di Memori Virtual</vt:lpstr>
      <vt:lpstr>Agenda:</vt:lpstr>
      <vt:lpstr>Mode Eksekusi (1)</vt:lpstr>
      <vt:lpstr>Mode Eksekusi (2)</vt:lpstr>
      <vt:lpstr>Agenda:</vt:lpstr>
      <vt:lpstr>Pembentukan (Create) Proses (1)</vt:lpstr>
      <vt:lpstr>Pembentukan (Create) Proses (2)</vt:lpstr>
      <vt:lpstr>Pembentukan (Create) Proses (3)</vt:lpstr>
      <vt:lpstr>Agenda:</vt:lpstr>
      <vt:lpstr>Pergantian (Switching) Proses (1)</vt:lpstr>
      <vt:lpstr>Pergantian (Switching) Proses (2)</vt:lpstr>
      <vt:lpstr>Pergantian (Switching) Proses (3)</vt:lpstr>
      <vt:lpstr>Pergantian (Switching) Proses (4)</vt:lpstr>
      <vt:lpstr>Pergantian (Switching) Proses (5)</vt:lpstr>
      <vt:lpstr>Pergantian (Switching) Proses (6)</vt:lpstr>
      <vt:lpstr>Perubahan (Change) Status Proses (1)</vt:lpstr>
      <vt:lpstr>Perubahan (Change) Status Proses (2)</vt:lpstr>
      <vt:lpstr>Agenda:</vt:lpstr>
      <vt:lpstr>Eksekusi Sistem Operasi (1)</vt:lpstr>
      <vt:lpstr>Eksekusi Sistem Operasi (2)</vt:lpstr>
      <vt:lpstr>Eksekusi Sistem Operasi (3)</vt:lpstr>
      <vt:lpstr>Agenda:</vt:lpstr>
      <vt:lpstr>Manajemen Proses UNIX SVR4</vt:lpstr>
      <vt:lpstr>Slide 47</vt:lpstr>
      <vt:lpstr>Image Proses UNIX (2)</vt:lpstr>
      <vt:lpstr>Status Proses UNIX (1)</vt:lpstr>
      <vt:lpstr>Slide 50</vt:lpstr>
      <vt:lpstr>Referensi:</vt:lpstr>
    </vt:vector>
  </TitlesOfParts>
  <Company>IT Telkom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basics</dc:title>
  <dc:creator>Endro Ariyanto</dc:creator>
  <cp:lastModifiedBy>END</cp:lastModifiedBy>
  <cp:revision>265</cp:revision>
  <dcterms:created xsi:type="dcterms:W3CDTF">1998-09-03T13:41:33Z</dcterms:created>
  <dcterms:modified xsi:type="dcterms:W3CDTF">2012-09-15T14:21:40Z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end@ittelkom.ac.id</vt:lpwstr>
  </property>
  <property fmtid="{D5CDD505-2E9C-101B-9397-08002B2CF9AE}" pid="8" name="HomePage">
    <vt:lpwstr>http://www.newi.ac.uk/pullina/default.htm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H:\Data\Networks\Notes\HTML</vt:lpwstr>
  </property>
</Properties>
</file>