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73" r:id="rId1"/>
  </p:sldMasterIdLst>
  <p:notesMasterIdLst>
    <p:notesMasterId r:id="rId48"/>
  </p:notesMasterIdLst>
  <p:sldIdLst>
    <p:sldId id="256" r:id="rId2"/>
    <p:sldId id="458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37" r:id="rId27"/>
    <p:sldId id="438" r:id="rId28"/>
    <p:sldId id="439" r:id="rId29"/>
    <p:sldId id="440" r:id="rId30"/>
    <p:sldId id="441" r:id="rId31"/>
    <p:sldId id="442" r:id="rId32"/>
    <p:sldId id="443" r:id="rId33"/>
    <p:sldId id="444" r:id="rId34"/>
    <p:sldId id="445" r:id="rId35"/>
    <p:sldId id="446" r:id="rId36"/>
    <p:sldId id="447" r:id="rId37"/>
    <p:sldId id="448" r:id="rId38"/>
    <p:sldId id="449" r:id="rId39"/>
    <p:sldId id="450" r:id="rId40"/>
    <p:sldId id="451" r:id="rId41"/>
    <p:sldId id="452" r:id="rId42"/>
    <p:sldId id="453" r:id="rId43"/>
    <p:sldId id="454" r:id="rId44"/>
    <p:sldId id="455" r:id="rId45"/>
    <p:sldId id="456" r:id="rId46"/>
    <p:sldId id="457" r:id="rId4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3CBDF"/>
    <a:srgbClr val="CC6600"/>
    <a:srgbClr val="006600"/>
    <a:srgbClr val="009900"/>
    <a:srgbClr val="CC3300"/>
    <a:srgbClr val="8241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94660" autoAdjust="0"/>
  </p:normalViewPr>
  <p:slideViewPr>
    <p:cSldViewPr>
      <p:cViewPr>
        <p:scale>
          <a:sx n="60" d="100"/>
          <a:sy n="60" d="100"/>
        </p:scale>
        <p:origin x="-135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92A50BD-518D-44FB-B507-30E922CBD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GB" sz="2400">
              <a:latin typeface="Times New Roman" pitchFamily="18" charset="0"/>
            </a:endParaRPr>
          </a:p>
        </p:txBody>
      </p:sp>
      <p:sp>
        <p:nvSpPr>
          <p:cNvPr id="332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28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i="0">
                <a:latin typeface="Times New Roman" pitchFamily="18" charset="0"/>
              </a:defRPr>
            </a:lvl1pPr>
          </a:lstStyle>
          <a:p>
            <a:pPr>
              <a:defRPr/>
            </a:pPr>
            <a:fld id="{69C6ACE7-BEF3-477E-8D7D-F5225360F5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80BEE91E-BB23-4626-BE5E-F65AE54F05D2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5C0F6A09-F846-45A1-BD38-70DCE2250B65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4191000"/>
            <a:ext cx="3733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F8FFF2D6-E04F-454F-9115-9CD1117824EF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B933B619-6FA5-420A-96F4-A0FE26554810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3E346C10-44F4-4870-A26C-D46C499D7150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B7006323-1E92-4760-8A2D-EE10AFF48F0D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21B7B500-FD5D-4636-ACF7-03A2D8A09101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1AD8F881-30CB-4F5C-A6E7-A0B767592E26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ACB98103-C130-4551-896E-1D68E7A0BCE9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69037527-C734-4674-BF20-E63C59E57BC2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75202688-E0D8-4721-A211-C9D1EEECEFDA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29188" y="6553200"/>
            <a:ext cx="41386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Operasi/Endro Ariyanto/050923  </a:t>
            </a:r>
            <a:r>
              <a:rPr lang="en-US" i="0"/>
              <a:t>#</a:t>
            </a:r>
            <a:fld id="{F5A76FD5-31D7-40DD-B705-100E71290BE2}" type="slidenum">
              <a:rPr lang="en-GB" i="0"/>
              <a:pPr>
                <a:defRPr/>
              </a:pPr>
              <a:t>‹#›</a:t>
            </a:fld>
            <a:endParaRPr lang="en-GB" i="0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GB" sz="2400">
              <a:latin typeface="Tahoma" pitchFamily="34" charset="0"/>
            </a:endParaRPr>
          </a:p>
        </p:txBody>
      </p:sp>
      <p:sp>
        <p:nvSpPr>
          <p:cNvPr id="33178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457200" y="1065212"/>
            <a:ext cx="7162800" cy="1588"/>
          </a:xfrm>
          <a:prstGeom prst="line">
            <a:avLst/>
          </a:prstGeom>
          <a:solidFill>
            <a:schemeClr val="accent1"/>
          </a:solidFill>
          <a:ln w="63500" cap="flat" cmpd="thickThin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5029200" y="6627812"/>
            <a:ext cx="3886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Picture 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43800" y="152400"/>
            <a:ext cx="14974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 userDrawn="1"/>
        </p:nvSpPr>
        <p:spPr>
          <a:xfrm>
            <a:off x="8458200" y="6564868"/>
            <a:ext cx="762000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mtClean="0">
                <a:latin typeface="Calibri" pitchFamily="34" charset="0"/>
              </a:rPr>
              <a:t>#</a:t>
            </a:r>
            <a:fld id="{32878CC5-6FD8-4E35-AC75-204E70E10C37}" type="slidenum">
              <a:rPr lang="en-US" sz="2400" b="1" i="1" smtClean="0">
                <a:latin typeface="Calibri" pitchFamily="34" charset="0"/>
              </a:rPr>
              <a:pPr/>
              <a:t>‹#›</a:t>
            </a:fld>
            <a:endParaRPr lang="en-US" b="1" i="1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pull dir="rd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F059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A003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2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90800"/>
            <a:ext cx="7772400" cy="3048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smtClean="0">
                <a:solidFill>
                  <a:srgbClr val="006600"/>
                </a:solidFill>
              </a:rPr>
              <a:t>Concurrency 1:</a:t>
            </a:r>
            <a:br>
              <a:rPr lang="en-US" sz="4800" smtClean="0">
                <a:solidFill>
                  <a:srgbClr val="006600"/>
                </a:solidFill>
              </a:rPr>
            </a:br>
            <a:r>
              <a:rPr lang="en-US" sz="6000" smtClean="0">
                <a:solidFill>
                  <a:srgbClr val="FF0066"/>
                </a:solidFill>
              </a:rPr>
              <a:t>Mutual Exclusion dan</a:t>
            </a:r>
            <a:br>
              <a:rPr lang="en-US" sz="6000" smtClean="0">
                <a:solidFill>
                  <a:srgbClr val="FF0066"/>
                </a:solidFill>
              </a:rPr>
            </a:br>
            <a:r>
              <a:rPr lang="en-US" sz="6000" smtClean="0">
                <a:solidFill>
                  <a:srgbClr val="FF0066"/>
                </a:solidFill>
              </a:rPr>
              <a:t>Sinkronisasi</a:t>
            </a:r>
            <a:r>
              <a:rPr lang="en-US" sz="7200" smtClean="0">
                <a:solidFill>
                  <a:srgbClr val="FF0066"/>
                </a:solidFill>
              </a:rPr>
              <a:t/>
            </a:r>
            <a:br>
              <a:rPr lang="en-US" sz="7200" smtClean="0">
                <a:solidFill>
                  <a:srgbClr val="FF0066"/>
                </a:solidFill>
              </a:rPr>
            </a:br>
            <a:r>
              <a:rPr lang="en-US" sz="3200" i="1" smtClean="0">
                <a:solidFill>
                  <a:srgbClr val="000099"/>
                </a:solidFill>
              </a:rPr>
              <a:t> (Pertemuan ke-10)</a:t>
            </a:r>
            <a:endParaRPr lang="en-US" sz="480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0800" y="6229350"/>
            <a:ext cx="2514600" cy="476250"/>
          </a:xfrm>
        </p:spPr>
        <p:txBody>
          <a:bodyPr/>
          <a:lstStyle/>
          <a:p>
            <a:pPr algn="r" eaLnBrk="1" hangingPunct="1"/>
            <a:r>
              <a:rPr lang="en-US" sz="2800" i="1" smtClean="0">
                <a:solidFill>
                  <a:schemeClr val="tx1"/>
                </a:solidFill>
                <a:latin typeface="Microsoft Sans Serif" pitchFamily="34" charset="0"/>
              </a:rPr>
              <a:t>Oktober 2011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55063"/>
            <a:ext cx="2829187" cy="215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620000" cy="762000"/>
          </a:xfrm>
        </p:spPr>
        <p:txBody>
          <a:bodyPr/>
          <a:lstStyle/>
          <a:p>
            <a:pPr eaLnBrk="1" hangingPunct="1">
              <a:lnSpc>
                <a:spcPts val="35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Signal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2400" smtClean="0"/>
              <a:t>(Monitor Hoare)</a:t>
            </a:r>
            <a:r>
              <a:rPr lang="en-US" sz="3600" smtClean="0"/>
              <a:t> </a:t>
            </a:r>
            <a:r>
              <a:rPr lang="en-US" sz="2000" smtClean="0"/>
              <a:t>(7)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Kelebihan monitor: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Dapat menangani </a:t>
            </a:r>
            <a:r>
              <a:rPr lang="en-US" smtClean="0">
                <a:solidFill>
                  <a:srgbClr val="FF0000"/>
                </a:solidFill>
              </a:rPr>
              <a:t>sinkronisasi</a:t>
            </a:r>
            <a:r>
              <a:rPr lang="en-US" smtClean="0"/>
              <a:t> (tidak perlu melibatkan programmer)</a:t>
            </a:r>
          </a:p>
          <a:p>
            <a:pPr lvl="1" eaLnBrk="1" hangingPunct="1"/>
            <a:r>
              <a:rPr lang="en-US" smtClean="0"/>
              <a:t>Pengecekan masalah yang berhubungan dengan mutex dapat </a:t>
            </a:r>
            <a:r>
              <a:rPr lang="en-US" smtClean="0">
                <a:solidFill>
                  <a:srgbClr val="FF0000"/>
                </a:solidFill>
              </a:rPr>
              <a:t>terpusat</a:t>
            </a:r>
            <a:r>
              <a:rPr lang="en-US" smtClean="0"/>
              <a:t> hanya pada modul monitor, tidak tersebar di berbagai lokasi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Sekali program monitor telah benar </a:t>
            </a:r>
            <a:r>
              <a:rPr lang="en-US" smtClean="0">
                <a:sym typeface="Wingdings" pitchFamily="2" charset="2"/>
              </a:rPr>
              <a:t> akses terhadap </a:t>
            </a:r>
            <a:r>
              <a:rPr lang="en-US" i="1" smtClean="0">
                <a:sym typeface="Wingdings" pitchFamily="2" charset="2"/>
              </a:rPr>
              <a:t>critical resource </a:t>
            </a:r>
            <a:r>
              <a:rPr lang="en-US" smtClean="0">
                <a:sym typeface="Wingdings" pitchFamily="2" charset="2"/>
              </a:rPr>
              <a:t>oleh berbagai proses </a:t>
            </a:r>
            <a:r>
              <a:rPr lang="en-US" smtClean="0">
                <a:solidFill>
                  <a:srgbClr val="006600"/>
                </a:solidFill>
                <a:sym typeface="Wingdings" pitchFamily="2" charset="2"/>
              </a:rPr>
              <a:t>akan selalu benar</a:t>
            </a:r>
            <a:endParaRPr lang="en-US" smtClean="0">
              <a:solidFill>
                <a:srgbClr val="00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914400"/>
          </a:xfrm>
        </p:spPr>
        <p:txBody>
          <a:bodyPr/>
          <a:lstStyle/>
          <a:p>
            <a:pPr eaLnBrk="1" hangingPunct="1">
              <a:lnSpc>
                <a:spcPts val="3500"/>
              </a:lnSpc>
              <a:defRPr/>
            </a:pPr>
            <a:r>
              <a:rPr lang="en-US" sz="3200" smtClean="0"/>
              <a:t>Monitor Dengan </a:t>
            </a:r>
            <a:r>
              <a:rPr lang="en-US" sz="3200" smtClean="0">
                <a:solidFill>
                  <a:srgbClr val="FF0000"/>
                </a:solidFill>
              </a:rPr>
              <a:t>Signal</a:t>
            </a:r>
            <a:br>
              <a:rPr lang="en-US" sz="3200" smtClean="0">
                <a:solidFill>
                  <a:srgbClr val="FF0000"/>
                </a:solidFill>
              </a:rPr>
            </a:br>
            <a:r>
              <a:rPr lang="en-US" sz="2000" smtClean="0"/>
              <a:t>(Monitor Hoare)</a:t>
            </a:r>
            <a:r>
              <a:rPr lang="en-US" sz="3200" smtClean="0"/>
              <a:t> </a:t>
            </a:r>
            <a:r>
              <a:rPr lang="en-US" sz="1800" smtClean="0"/>
              <a:t>(8)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Kelemahan monitor: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Bila setiap signal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csignal</a:t>
            </a:r>
            <a:r>
              <a:rPr lang="en-US" smtClean="0"/>
              <a:t> selalu hilang </a:t>
            </a:r>
            <a:r>
              <a:rPr lang="en-US" smtClean="0">
                <a:sym typeface="Wingdings" pitchFamily="2" charset="2"/>
              </a:rPr>
              <a:t> proses yang berada di dalam </a:t>
            </a:r>
            <a:r>
              <a:rPr lang="en-US" i="1" smtClean="0">
                <a:sym typeface="Wingdings" pitchFamily="2" charset="2"/>
              </a:rPr>
              <a:t>antrian suatu kondisi</a:t>
            </a:r>
            <a:r>
              <a:rPr lang="en-US" smtClean="0">
                <a:sym typeface="Wingdings" pitchFamily="2" charset="2"/>
              </a:rPr>
              <a:t> selamanya akan di-blok (tidak dapat keluar)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Proses yang mengeluarkan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csignal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smtClean="0">
                <a:solidFill>
                  <a:srgbClr val="FF0066"/>
                </a:solidFill>
                <a:sym typeface="Wingdings" pitchFamily="2" charset="2"/>
              </a:rPr>
              <a:t>harus segera keluar</a:t>
            </a:r>
            <a:r>
              <a:rPr lang="en-US" smtClean="0">
                <a:sym typeface="Wingdings" pitchFamily="2" charset="2"/>
              </a:rPr>
              <a:t> dari monitor, bila tidak akan ter-blok  </a:t>
            </a:r>
            <a:r>
              <a:rPr lang="en-US" smtClean="0">
                <a:solidFill>
                  <a:srgbClr val="FF0066"/>
                </a:solidFill>
                <a:sym typeface="Wingdings" pitchFamily="2" charset="2"/>
              </a:rPr>
              <a:t>tidak boleh terlambat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Jika proses tersebut ter-blok  diperlukan 2 tahapan </a:t>
            </a:r>
            <a:r>
              <a:rPr lang="en-US" i="1" smtClean="0">
                <a:sym typeface="Wingdings" pitchFamily="2" charset="2"/>
              </a:rPr>
              <a:t>switching</a:t>
            </a:r>
            <a:r>
              <a:rPr lang="en-US" smtClean="0">
                <a:sym typeface="Wingdings" pitchFamily="2" charset="2"/>
              </a:rPr>
              <a:t> tambahan: (</a:t>
            </a:r>
            <a:r>
              <a:rPr lang="en-US" smtClean="0">
                <a:solidFill>
                  <a:srgbClr val="FF0066"/>
                </a:solidFill>
                <a:sym typeface="Wingdings" pitchFamily="2" charset="2"/>
              </a:rPr>
              <a:t>beban bertambah</a:t>
            </a:r>
            <a:r>
              <a:rPr lang="en-US" smtClean="0">
                <a:sym typeface="Wingdings" pitchFamily="2" charset="2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Tahap pemblokiran suatu proses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Tahap penormalan kembali proses yang ter-blok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914400"/>
          </a:xfrm>
        </p:spPr>
        <p:txBody>
          <a:bodyPr/>
          <a:lstStyle/>
          <a:p>
            <a:pPr eaLnBrk="1" hangingPunct="1">
              <a:lnSpc>
                <a:spcPts val="3500"/>
              </a:lnSpc>
              <a:defRPr/>
            </a:pPr>
            <a:r>
              <a:rPr lang="en-US" sz="3200" smtClean="0"/>
              <a:t>Monitor Dengan </a:t>
            </a:r>
            <a:r>
              <a:rPr lang="en-US" sz="3200" smtClean="0">
                <a:solidFill>
                  <a:srgbClr val="FF0000"/>
                </a:solidFill>
              </a:rPr>
              <a:t>Signal</a:t>
            </a:r>
            <a:br>
              <a:rPr lang="en-US" sz="3200" smtClean="0">
                <a:solidFill>
                  <a:srgbClr val="FF0000"/>
                </a:solidFill>
              </a:rPr>
            </a:br>
            <a:r>
              <a:rPr lang="en-US" sz="2000" smtClean="0"/>
              <a:t>(Monitor Hoare)</a:t>
            </a:r>
            <a:r>
              <a:rPr lang="en-US" sz="3200" smtClean="0"/>
              <a:t> </a:t>
            </a:r>
            <a:r>
              <a:rPr lang="en-US" sz="1800" smtClean="0"/>
              <a:t>(9)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257800"/>
          </a:xfrm>
        </p:spPr>
        <p:txBody>
          <a:bodyPr/>
          <a:lstStyle/>
          <a:p>
            <a:pPr eaLnBrk="1" hangingPunct="1"/>
            <a:r>
              <a:rPr lang="en-US" smtClean="0"/>
              <a:t>Kelemahan monitor: (cont’d)</a:t>
            </a:r>
          </a:p>
          <a:p>
            <a:pPr lvl="1" eaLnBrk="1" hangingPunct="1"/>
            <a:r>
              <a:rPr lang="en-US" smtClean="0"/>
              <a:t>Memerlukan mekanisme penjadualan proses yang </a:t>
            </a:r>
            <a:r>
              <a:rPr lang="en-US" smtClean="0">
                <a:solidFill>
                  <a:srgbClr val="FF0066"/>
                </a:solidFill>
              </a:rPr>
              <a:t>harus benar-benar handal</a:t>
            </a:r>
            <a:r>
              <a:rPr lang="en-US" smtClean="0"/>
              <a:t>:</a:t>
            </a:r>
          </a:p>
          <a:p>
            <a:pPr marL="1309688" lvl="2" indent="-395288" eaLnBrk="1" hangingPunct="1">
              <a:buFont typeface="Wingdings" pitchFamily="2" charset="2"/>
              <a:buChar char="à"/>
            </a:pPr>
            <a:r>
              <a:rPr lang="en-US" smtClean="0">
                <a:sym typeface="Wingdings" pitchFamily="2" charset="2"/>
              </a:rPr>
              <a:t>Proses dalam antrian </a:t>
            </a:r>
            <a:r>
              <a:rPr lang="en-US" smtClean="0">
                <a:solidFill>
                  <a:srgbClr val="FF0066"/>
                </a:solidFill>
                <a:sym typeface="Wingdings" pitchFamily="2" charset="2"/>
              </a:rPr>
              <a:t>harus segera </a:t>
            </a:r>
            <a:r>
              <a:rPr lang="en-US" smtClean="0">
                <a:solidFill>
                  <a:schemeClr val="tx1"/>
                </a:solidFill>
                <a:sym typeface="Wingdings" pitchFamily="2" charset="2"/>
              </a:rPr>
              <a:t>diaktifkan</a:t>
            </a:r>
            <a:r>
              <a:rPr lang="en-US" smtClean="0">
                <a:sym typeface="Wingdings" pitchFamily="2" charset="2"/>
              </a:rPr>
              <a:t> setelah ada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csignal</a:t>
            </a:r>
          </a:p>
          <a:p>
            <a:pPr marL="1309688" lvl="2" indent="-395288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  </a:t>
            </a:r>
            <a:r>
              <a:rPr lang="en-US" sz="2000" smtClean="0">
                <a:solidFill>
                  <a:srgbClr val="996600"/>
                </a:solidFill>
                <a:sym typeface="Wingdings" pitchFamily="2" charset="2"/>
              </a:rPr>
              <a:t>Misal program pada </a:t>
            </a: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modul monitor signal</a:t>
            </a:r>
            <a:r>
              <a:rPr lang="en-US" sz="2000" smtClean="0">
                <a:solidFill>
                  <a:srgbClr val="996600"/>
                </a:solidFill>
                <a:sym typeface="Wingdings" pitchFamily="2" charset="2"/>
              </a:rPr>
              <a:t>:</a:t>
            </a:r>
          </a:p>
          <a:p>
            <a:pPr marL="1309688" lvl="2" indent="-395288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996600"/>
                </a:solidFill>
                <a:sym typeface="Wingdings" pitchFamily="2" charset="2"/>
              </a:rPr>
              <a:t>	   Begitu ada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csignal(notempty)</a:t>
            </a:r>
            <a:r>
              <a:rPr lang="en-US" sz="2000" smtClean="0">
                <a:solidFill>
                  <a:srgbClr val="996600"/>
                </a:solidFill>
                <a:sym typeface="Wingdings" pitchFamily="2" charset="2"/>
              </a:rPr>
              <a:t>  sebuah proses pada antrian 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notempty</a:t>
            </a:r>
            <a:r>
              <a:rPr lang="en-US" sz="2000" smtClean="0">
                <a:solidFill>
                  <a:srgbClr val="996600"/>
                </a:solidFill>
                <a:sym typeface="Wingdings" pitchFamily="2" charset="2"/>
              </a:rPr>
              <a:t> harus dapat segera dieksekusi </a:t>
            </a:r>
            <a:r>
              <a:rPr lang="en-US" sz="2000" u="sng" smtClean="0">
                <a:solidFill>
                  <a:srgbClr val="FF0000"/>
                </a:solidFill>
                <a:sym typeface="Wingdings" pitchFamily="2" charset="2"/>
              </a:rPr>
              <a:t>sebelum proses baru masuk </a:t>
            </a:r>
            <a:r>
              <a:rPr lang="en-US" sz="2000" smtClean="0">
                <a:solidFill>
                  <a:srgbClr val="996600"/>
                </a:solidFill>
                <a:sym typeface="Wingdings" pitchFamily="2" charset="2"/>
              </a:rPr>
              <a:t>ke monitor</a:t>
            </a:r>
          </a:p>
          <a:p>
            <a:pPr marL="1309688" lvl="2" indent="-395288" eaLnBrk="1" hangingPunct="1">
              <a:buFont typeface="Wingdings" pitchFamily="2" charset="2"/>
              <a:buChar char="à"/>
            </a:pPr>
            <a:r>
              <a:rPr lang="en-US" smtClean="0"/>
              <a:t>Proses </a:t>
            </a:r>
            <a:r>
              <a:rPr lang="en-US" smtClean="0">
                <a:solidFill>
                  <a:srgbClr val="FF0066"/>
                </a:solidFill>
              </a:rPr>
              <a:t>tidak boleh</a:t>
            </a:r>
            <a:r>
              <a:rPr lang="en-US" smtClean="0"/>
              <a:t> memasuki monitor sebelum ada aktivasi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Notify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2400" smtClean="0"/>
              <a:t>(Monitor Lampson-Redell)</a:t>
            </a:r>
            <a:r>
              <a:rPr lang="en-US" sz="3600" smtClean="0"/>
              <a:t> </a:t>
            </a:r>
            <a:r>
              <a:rPr lang="en-US" sz="2000" smtClean="0"/>
              <a:t>(1)</a:t>
            </a:r>
            <a:endParaRPr lang="en-US" sz="12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Bertujuan untuk mengatasi kelemahan yang ada di monitor</a:t>
            </a:r>
          </a:p>
          <a:p>
            <a:pPr eaLnBrk="1" hangingPunct="1"/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csignal</a:t>
            </a:r>
            <a:r>
              <a:rPr lang="en-US" sz="2800" smtClean="0"/>
              <a:t> diganti dengan </a:t>
            </a: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cnotify</a:t>
            </a:r>
          </a:p>
          <a:p>
            <a:pPr eaLnBrk="1" hangingPunct="1"/>
            <a:r>
              <a:rPr lang="en-US" sz="2800" smtClean="0"/>
              <a:t>Mekanisme </a:t>
            </a: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cnotify:</a:t>
            </a:r>
          </a:p>
          <a:p>
            <a:pPr lvl="1" eaLnBrk="1" hangingPunct="1"/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cnotify</a:t>
            </a:r>
            <a:r>
              <a:rPr lang="en-US" sz="2400" smtClean="0"/>
              <a:t> memberitahu proses di dalam antrian kondisi </a:t>
            </a:r>
            <a:r>
              <a:rPr lang="en-US" sz="2400" i="1" smtClean="0"/>
              <a:t>(antrian proses yang sedang menunggu kondisi tertentu, misal: not empty, not full, dll)</a:t>
            </a:r>
          </a:p>
          <a:p>
            <a:pPr lvl="1" eaLnBrk="1" hangingPunct="1"/>
            <a:r>
              <a:rPr lang="en-US" sz="2400" smtClean="0"/>
              <a:t>Proses dalam antrian tersebut </a:t>
            </a:r>
            <a:r>
              <a:rPr lang="en-US" sz="2400" smtClean="0">
                <a:solidFill>
                  <a:srgbClr val="FF0000"/>
                </a:solidFill>
              </a:rPr>
              <a:t>tidak harus segera dieksekusi</a:t>
            </a:r>
            <a:r>
              <a:rPr lang="en-US" sz="2400" smtClean="0"/>
              <a:t>, tetapi menunggu hingga monitor dalam kondisi tidak sibuk </a:t>
            </a:r>
            <a:r>
              <a:rPr lang="en-US" sz="2400" smtClean="0">
                <a:sym typeface="Wingdings" pitchFamily="2" charset="2"/>
              </a:rPr>
              <a:t> perlu selalu melakukan pengecekan status monitor </a:t>
            </a:r>
            <a:r>
              <a:rPr lang="en-US" sz="2400" i="1" smtClean="0">
                <a:sym typeface="Wingdings" pitchFamily="2" charset="2"/>
              </a:rPr>
              <a:t>(looping)</a:t>
            </a:r>
            <a:endParaRPr lang="en-US" sz="2400" i="1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eaLnBrk="1" hangingPunct="1">
              <a:lnSpc>
                <a:spcPts val="3500"/>
              </a:lnSpc>
              <a:defRPr/>
            </a:pPr>
            <a:r>
              <a:rPr lang="en-US" sz="3200" smtClean="0"/>
              <a:t>Monitor Dengan </a:t>
            </a:r>
            <a:r>
              <a:rPr lang="en-US" sz="3200" smtClean="0">
                <a:solidFill>
                  <a:srgbClr val="FF0000"/>
                </a:solidFill>
              </a:rPr>
              <a:t>Notify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2000" smtClean="0"/>
              <a:t>(Monitor Lampson-Redell)</a:t>
            </a:r>
            <a:r>
              <a:rPr lang="en-US" sz="3200" smtClean="0"/>
              <a:t> </a:t>
            </a:r>
            <a:r>
              <a:rPr lang="en-US" sz="1800" smtClean="0"/>
              <a:t>(2)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696200" cy="457200"/>
          </a:xfrm>
        </p:spPr>
        <p:txBody>
          <a:bodyPr/>
          <a:lstStyle/>
          <a:p>
            <a:pPr eaLnBrk="1" hangingPunct="1"/>
            <a:r>
              <a:rPr lang="en-US" sz="2400" smtClean="0"/>
              <a:t>Contoh monitor dengan notify: </a:t>
            </a:r>
            <a:r>
              <a:rPr lang="en-US" sz="2400" smtClean="0">
                <a:solidFill>
                  <a:srgbClr val="824100"/>
                </a:solidFill>
              </a:rPr>
              <a:t>(if diganti while)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1318" y="1676400"/>
          <a:ext cx="8664082" cy="4267200"/>
        </p:xfrm>
        <a:graphic>
          <a:graphicData uri="http://schemas.openxmlformats.org/presentationml/2006/ole">
            <p:oleObj spid="_x0000_s3074" name="Image" r:id="rId3" imgW="7949206" imgH="3276190" progId="Photoshop.Image.7">
              <p:embed/>
            </p:oleObj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066800" y="5029200"/>
            <a:ext cx="769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20000" cy="914400"/>
          </a:xfrm>
        </p:spPr>
        <p:txBody>
          <a:bodyPr/>
          <a:lstStyle/>
          <a:p>
            <a:pPr eaLnBrk="1" hangingPunct="1">
              <a:lnSpc>
                <a:spcPts val="3500"/>
              </a:lnSpc>
              <a:defRPr/>
            </a:pPr>
            <a:r>
              <a:rPr lang="en-US" sz="3200" smtClean="0"/>
              <a:t>Monitor Dengan </a:t>
            </a:r>
            <a:r>
              <a:rPr lang="en-US" sz="3200" smtClean="0">
                <a:solidFill>
                  <a:srgbClr val="FF0000"/>
                </a:solidFill>
              </a:rPr>
              <a:t>Notify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2000" smtClean="0"/>
              <a:t>(Monitor Lampson-Redell)</a:t>
            </a:r>
            <a:r>
              <a:rPr lang="en-US" sz="3200" smtClean="0"/>
              <a:t> </a:t>
            </a:r>
            <a:r>
              <a:rPr lang="en-US" sz="1800" smtClean="0"/>
              <a:t>(3)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Kelebihan: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Tidak perlu ada </a:t>
            </a:r>
            <a:r>
              <a:rPr lang="en-US" sz="2400" smtClean="0">
                <a:solidFill>
                  <a:srgbClr val="FF0000"/>
                </a:solidFill>
              </a:rPr>
              <a:t>proses </a:t>
            </a:r>
            <a:r>
              <a:rPr lang="en-US" sz="2400" i="1" smtClean="0">
                <a:solidFill>
                  <a:srgbClr val="FF0000"/>
                </a:solidFill>
              </a:rPr>
              <a:t>switching</a:t>
            </a:r>
            <a:r>
              <a:rPr lang="en-US" sz="2400" smtClean="0">
                <a:solidFill>
                  <a:srgbClr val="FF0000"/>
                </a:solidFill>
              </a:rPr>
              <a:t> tambahan</a:t>
            </a:r>
            <a:r>
              <a:rPr lang="en-US" sz="2400" smtClean="0"/>
              <a:t> untuk menangani perubahan dari </a:t>
            </a:r>
            <a:r>
              <a:rPr lang="en-US" sz="2400" i="1" smtClean="0">
                <a:solidFill>
                  <a:srgbClr val="FF0000"/>
                </a:solidFill>
              </a:rPr>
              <a:t>block</a:t>
            </a:r>
            <a:r>
              <a:rPr lang="en-US" sz="2400" i="1" smtClean="0">
                <a:solidFill>
                  <a:srgbClr val="FF0000"/>
                </a:solidFill>
                <a:sym typeface="Symbol" pitchFamily="18" charset="2"/>
              </a:rPr>
              <a:t></a:t>
            </a:r>
            <a:r>
              <a:rPr lang="en-US" sz="2400" i="1" smtClean="0">
                <a:solidFill>
                  <a:srgbClr val="FF0000"/>
                </a:solidFill>
              </a:rPr>
              <a:t>resume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Lebih </a:t>
            </a:r>
            <a:r>
              <a:rPr lang="en-US" sz="2400" smtClean="0">
                <a:solidFill>
                  <a:srgbClr val="FF0066"/>
                </a:solidFill>
              </a:rPr>
              <a:t>handal</a:t>
            </a:r>
            <a:r>
              <a:rPr lang="en-US" sz="2400" smtClean="0"/>
              <a:t>, karena:</a:t>
            </a:r>
          </a:p>
          <a:p>
            <a:pPr marL="1260475" lvl="2" indent="-346075" eaLnBrk="1" hangingPunct="1">
              <a:lnSpc>
                <a:spcPct val="80000"/>
              </a:lnSpc>
            </a:pPr>
            <a:r>
              <a:rPr lang="en-US" sz="2200" smtClean="0"/>
              <a:t>Eksekusi proses dalam antrian dapat dilakukan kapan saja, </a:t>
            </a:r>
            <a:r>
              <a:rPr lang="en-US" sz="2200" smtClean="0">
                <a:solidFill>
                  <a:srgbClr val="FF0000"/>
                </a:solidFill>
              </a:rPr>
              <a:t>tidak harus segera</a:t>
            </a:r>
            <a:r>
              <a:rPr lang="en-US" sz="2200" smtClean="0"/>
              <a:t> sesudah ada signal</a:t>
            </a:r>
          </a:p>
          <a:p>
            <a:pPr marL="1260475" lvl="2" indent="-346075" eaLnBrk="1" hangingPunct="1">
              <a:lnSpc>
                <a:spcPct val="80000"/>
              </a:lnSpc>
            </a:pPr>
            <a:r>
              <a:rPr lang="en-US" sz="2200" smtClean="0"/>
              <a:t>Digunakan </a:t>
            </a:r>
            <a:r>
              <a:rPr lang="en-US" sz="2200" i="1" smtClean="0">
                <a:solidFill>
                  <a:srgbClr val="FF0000"/>
                </a:solidFill>
              </a:rPr>
              <a:t>while</a:t>
            </a:r>
            <a:r>
              <a:rPr lang="en-US" sz="2200" smtClean="0"/>
              <a:t> </a:t>
            </a:r>
            <a:r>
              <a:rPr lang="en-US" sz="2200" smtClean="0">
                <a:sym typeface="Wingdings" pitchFamily="2" charset="2"/>
              </a:rPr>
              <a:t> pengecekan terhadap keberadaan signal dilakukan berulang-ulang</a:t>
            </a:r>
            <a:endParaRPr lang="en-US" sz="22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Digunakan </a:t>
            </a:r>
            <a:r>
              <a:rPr lang="en-US" sz="2400" i="1" smtClean="0"/>
              <a:t>watchdog timer</a:t>
            </a:r>
          </a:p>
          <a:p>
            <a:pPr marL="1260475" lvl="2" indent="-346075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Wingdings" pitchFamily="2" charset="2"/>
              </a:rPr>
              <a:t> </a:t>
            </a:r>
            <a:r>
              <a:rPr lang="en-US" sz="2200" smtClean="0">
                <a:sym typeface="Wingdings" pitchFamily="2" charset="2"/>
              </a:rPr>
              <a:t>Proses yang berada di antrian dan </a:t>
            </a:r>
            <a:r>
              <a:rPr lang="en-US" sz="2200" smtClean="0">
                <a:solidFill>
                  <a:srgbClr val="FF0000"/>
                </a:solidFill>
                <a:sym typeface="Wingdings" pitchFamily="2" charset="2"/>
              </a:rPr>
              <a:t>sudah terlalu lama menunggu</a:t>
            </a:r>
            <a:r>
              <a:rPr lang="en-US" sz="2200" smtClean="0">
                <a:sym typeface="Wingdings" pitchFamily="2" charset="2"/>
              </a:rPr>
              <a:t> suatu kondisi langsung dipindahkan ke status ready meskipun kondisi yang ditunggu belum terpenuhi</a:t>
            </a:r>
          </a:p>
          <a:p>
            <a:pPr marL="1260475" lvl="2" indent="-346075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Wingdings" pitchFamily="2" charset="2"/>
              </a:rPr>
              <a:t> Dapat menghindari terjadinya </a:t>
            </a:r>
            <a:r>
              <a:rPr lang="en-US" sz="2800" i="1" smtClean="0">
                <a:solidFill>
                  <a:srgbClr val="FF0000"/>
                </a:solidFill>
                <a:sym typeface="Wingdings" pitchFamily="2" charset="2"/>
              </a:rPr>
              <a:t>starvation</a:t>
            </a:r>
            <a:r>
              <a:rPr lang="en-US" sz="2000" smtClean="0">
                <a:sym typeface="Wingdings" pitchFamily="2" charset="2"/>
              </a:rPr>
              <a:t> bila suatu proses gagal mengirim </a:t>
            </a:r>
            <a:r>
              <a:rPr lang="en-US" b="1" i="1" smtClean="0">
                <a:solidFill>
                  <a:srgbClr val="006600"/>
                </a:solidFill>
                <a:latin typeface="Courier New" pitchFamily="49" charset="0"/>
                <a:sym typeface="Wingdings" pitchFamily="2" charset="2"/>
              </a:rPr>
              <a:t>cnotify</a:t>
            </a:r>
            <a:r>
              <a:rPr lang="en-US" sz="2000" i="1" smtClean="0">
                <a:sym typeface="Wingdings" pitchFamily="2" charset="2"/>
              </a:rPr>
              <a:t> </a:t>
            </a:r>
            <a:endParaRPr lang="en-US" sz="2000" i="1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Broadcast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2400" smtClean="0"/>
              <a:t>(Monitor Lampson-Redell)</a:t>
            </a:r>
            <a:r>
              <a:rPr lang="en-US" sz="3600" smtClean="0"/>
              <a:t> </a:t>
            </a:r>
            <a:r>
              <a:rPr lang="en-US" sz="2000" smtClean="0"/>
              <a:t>(1)</a:t>
            </a:r>
            <a:endParaRPr lang="en-US" sz="12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Broadcast</a:t>
            </a:r>
            <a:r>
              <a:rPr lang="en-US" sz="2800" smtClean="0"/>
              <a:t> merupakan pengembangan metode </a:t>
            </a:r>
            <a:r>
              <a:rPr lang="en-US" sz="2800" i="1" smtClean="0"/>
              <a:t>notify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cnotify</a:t>
            </a:r>
            <a:r>
              <a:rPr lang="en-US" sz="2800" smtClean="0"/>
              <a:t> diganti dengan </a:t>
            </a: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cbroadcast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cbroadcast</a:t>
            </a:r>
            <a:r>
              <a:rPr lang="en-US" sz="2800" smtClean="0"/>
              <a:t> digunakan pada kondisi dimana </a:t>
            </a:r>
            <a:r>
              <a:rPr lang="en-US" sz="2800" smtClean="0">
                <a:solidFill>
                  <a:schemeClr val="tx1"/>
                </a:solidFill>
              </a:rPr>
              <a:t>jumlah proses</a:t>
            </a:r>
            <a:r>
              <a:rPr lang="en-US" sz="2800" smtClean="0"/>
              <a:t> yang harus diaktifkan (dipindah ke status </a:t>
            </a:r>
            <a:r>
              <a:rPr lang="en-US" sz="2800" i="1" smtClean="0"/>
              <a:t>ready</a:t>
            </a:r>
            <a:r>
              <a:rPr lang="en-US" sz="2800" smtClean="0"/>
              <a:t>) </a:t>
            </a:r>
            <a:r>
              <a:rPr lang="en-US" i="1" smtClean="0">
                <a:solidFill>
                  <a:srgbClr val="009900"/>
                </a:solidFill>
              </a:rPr>
              <a:t>tidak diketahui secara pasti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cbroadcast(x)</a:t>
            </a:r>
            <a:r>
              <a:rPr lang="en-US" sz="2800" smtClean="0"/>
              <a:t> akan menyebabkan semua proses dalam antrian yang </a:t>
            </a:r>
            <a:r>
              <a:rPr lang="en-US" sz="2800" i="1" smtClean="0">
                <a:solidFill>
                  <a:srgbClr val="009900"/>
                </a:solidFill>
              </a:rPr>
              <a:t>sedang menunggu kondisi x</a:t>
            </a:r>
            <a:r>
              <a:rPr lang="en-US" sz="2800" smtClean="0"/>
              <a:t> akan diubah statusnya menjadi </a:t>
            </a:r>
            <a:r>
              <a:rPr lang="en-US" sz="2800" i="1" smtClean="0"/>
              <a:t>ready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Broadcast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2400" smtClean="0"/>
              <a:t>(Monitor Lampson-Redell)</a:t>
            </a:r>
            <a:r>
              <a:rPr lang="en-US" sz="3600" smtClean="0"/>
              <a:t> </a:t>
            </a:r>
            <a:r>
              <a:rPr lang="en-US" sz="2000" smtClean="0"/>
              <a:t>(2)</a:t>
            </a:r>
            <a:endParaRPr lang="en-US" sz="120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/>
            <a:r>
              <a:rPr lang="en-US" smtClean="0"/>
              <a:t>Contoh:</a:t>
            </a:r>
          </a:p>
          <a:p>
            <a:pPr lvl="1" eaLnBrk="1" hangingPunct="1"/>
            <a:r>
              <a:rPr lang="en-US" sz="3200" smtClean="0"/>
              <a:t>Program </a:t>
            </a:r>
            <a:r>
              <a:rPr lang="en-US" sz="3200" i="1" smtClean="0"/>
              <a:t>producer/consumer</a:t>
            </a:r>
            <a:r>
              <a:rPr lang="en-US" sz="3200" smtClean="0"/>
              <a:t>:</a:t>
            </a:r>
          </a:p>
          <a:p>
            <a:pPr marL="1260475" lvl="2" indent="-346075" eaLnBrk="1" hangingPunct="1">
              <a:lnSpc>
                <a:spcPct val="90000"/>
              </a:lnSpc>
            </a:pPr>
            <a:r>
              <a:rPr lang="en-US" sz="2800" smtClean="0"/>
              <a:t>Pada saat Producer menaruh data ke </a:t>
            </a:r>
            <a:r>
              <a:rPr lang="en-US" sz="2800" i="1" smtClean="0"/>
              <a:t>buffer</a:t>
            </a:r>
            <a:r>
              <a:rPr lang="en-US" sz="2800" smtClean="0"/>
              <a:t>, maka Producer </a:t>
            </a:r>
            <a:r>
              <a:rPr lang="en-US" sz="2800" smtClean="0">
                <a:solidFill>
                  <a:srgbClr val="FF0066"/>
                </a:solidFill>
              </a:rPr>
              <a:t>tidak perlu tahu</a:t>
            </a:r>
            <a:r>
              <a:rPr lang="en-US" sz="2800" smtClean="0"/>
              <a:t> seberapa cepat consumer dapat mengambil data dari </a:t>
            </a:r>
            <a:r>
              <a:rPr lang="en-US" sz="2800" i="1" smtClean="0"/>
              <a:t>buffer</a:t>
            </a:r>
            <a:r>
              <a:rPr lang="en-US" sz="2800" smtClean="0"/>
              <a:t> </a:t>
            </a:r>
            <a:r>
              <a:rPr lang="en-US" sz="2800" smtClean="0">
                <a:sym typeface="Wingdings" pitchFamily="2" charset="2"/>
              </a:rPr>
              <a:t> </a:t>
            </a:r>
            <a:r>
              <a:rPr lang="en-US" sz="2800" i="1" smtClean="0">
                <a:sym typeface="Wingdings" pitchFamily="2" charset="2"/>
              </a:rPr>
              <a:t>Producer</a:t>
            </a:r>
            <a:r>
              <a:rPr lang="en-US" sz="2800" smtClean="0">
                <a:sym typeface="Wingdings" pitchFamily="2" charset="2"/>
              </a:rPr>
              <a:t> dapat menaruh data dengan ukuran berbeda-beda</a:t>
            </a:r>
          </a:p>
          <a:p>
            <a:pPr marL="1260475" lvl="2" indent="-346075" eaLnBrk="1" hangingPunct="1"/>
            <a:r>
              <a:rPr lang="en-US" sz="2800" smtClean="0">
                <a:sym typeface="Wingdings" pitchFamily="2" charset="2"/>
              </a:rPr>
              <a:t>Dengan </a:t>
            </a:r>
            <a:r>
              <a:rPr lang="en-US" sz="2800" b="1" smtClean="0">
                <a:solidFill>
                  <a:srgbClr val="FF0000"/>
                </a:solidFill>
                <a:latin typeface="Courier New" pitchFamily="49" charset="0"/>
                <a:sym typeface="Wingdings" pitchFamily="2" charset="2"/>
              </a:rPr>
              <a:t>cbroadcast</a:t>
            </a:r>
            <a:r>
              <a:rPr lang="en-US" sz="2800" smtClean="0">
                <a:sym typeface="Wingdings" pitchFamily="2" charset="2"/>
              </a:rPr>
              <a:t>  </a:t>
            </a:r>
            <a:r>
              <a:rPr lang="en-US" sz="2800" i="1" smtClean="0">
                <a:sym typeface="Wingdings" pitchFamily="2" charset="2"/>
              </a:rPr>
              <a:t>Consumer</a:t>
            </a:r>
            <a:r>
              <a:rPr lang="en-US" sz="2800" smtClean="0">
                <a:sym typeface="Wingdings" pitchFamily="2" charset="2"/>
              </a:rPr>
              <a:t> dapat menerima signal kapan saja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Broadcast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2400" smtClean="0"/>
              <a:t>(Monitor Lampson-Redell)</a:t>
            </a:r>
            <a:r>
              <a:rPr lang="en-US" sz="3600" smtClean="0"/>
              <a:t> </a:t>
            </a:r>
            <a:r>
              <a:rPr lang="en-US" sz="2000" smtClean="0"/>
              <a:t>(3)</a:t>
            </a:r>
            <a:endParaRPr lang="en-US" sz="120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Contoh: (cont’d)</a:t>
            </a:r>
          </a:p>
          <a:p>
            <a:pPr lvl="1" eaLnBrk="1" hangingPunct="1"/>
            <a:r>
              <a:rPr lang="en-US" i="1" smtClean="0"/>
              <a:t>Memory management</a:t>
            </a:r>
            <a:r>
              <a:rPr lang="en-US" smtClean="0"/>
              <a:t>:</a:t>
            </a:r>
          </a:p>
          <a:p>
            <a:pPr marL="1260475" lvl="2" indent="-346075" eaLnBrk="1" hangingPunct="1"/>
            <a:r>
              <a:rPr lang="en-US" i="1" smtClean="0"/>
              <a:t>Memory manajer </a:t>
            </a:r>
            <a:r>
              <a:rPr lang="en-US" smtClean="0"/>
              <a:t>mempunyai memory bebas sebesar </a:t>
            </a:r>
            <a:r>
              <a:rPr lang="en-US" i="1" smtClean="0">
                <a:solidFill>
                  <a:srgbClr val="FF0000"/>
                </a:solidFill>
              </a:rPr>
              <a:t>j </a:t>
            </a:r>
            <a:r>
              <a:rPr lang="en-US" smtClean="0"/>
              <a:t>byte</a:t>
            </a:r>
          </a:p>
          <a:p>
            <a:pPr marL="1260475" lvl="2" indent="-346075" eaLnBrk="1" hangingPunct="1"/>
            <a:r>
              <a:rPr lang="en-US" smtClean="0"/>
              <a:t>Sebuah proses telah membebaskan </a:t>
            </a:r>
            <a:r>
              <a:rPr lang="en-US" i="1" smtClean="0"/>
              <a:t>memory</a:t>
            </a:r>
            <a:r>
              <a:rPr lang="en-US" smtClean="0"/>
              <a:t> sebesar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/>
              <a:t> byte</a:t>
            </a:r>
          </a:p>
          <a:p>
            <a:pPr marL="1260475" lvl="2" indent="-346075" eaLnBrk="1" hangingPunct="1"/>
            <a:r>
              <a:rPr lang="en-US" i="1" smtClean="0"/>
              <a:t>Memory manajer </a:t>
            </a:r>
            <a:r>
              <a:rPr lang="en-US" smtClean="0"/>
              <a:t>tidak tahu proses mana yang sedang memerlukan memory sebesar </a:t>
            </a:r>
            <a:r>
              <a:rPr lang="en-US" i="1" smtClean="0">
                <a:solidFill>
                  <a:srgbClr val="FF0000"/>
                </a:solidFill>
              </a:rPr>
              <a:t>j+k</a:t>
            </a:r>
          </a:p>
          <a:p>
            <a:pPr marL="1260475" lvl="2" indent="-346075" eaLnBrk="1" hangingPunct="1"/>
            <a:r>
              <a:rPr lang="en-US" smtClean="0"/>
              <a:t>Dengan </a:t>
            </a:r>
            <a:r>
              <a:rPr lang="en-US" i="1" smtClean="0"/>
              <a:t>broadcast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semua proses yang sedang membutuhkan memory akan memeriksa </a:t>
            </a:r>
            <a:r>
              <a:rPr lang="en-US" i="1" smtClean="0">
                <a:sym typeface="Wingdings" pitchFamily="2" charset="2"/>
              </a:rPr>
              <a:t>broadcast</a:t>
            </a:r>
            <a:r>
              <a:rPr lang="en-US" smtClean="0">
                <a:sym typeface="Wingdings" pitchFamily="2" charset="2"/>
              </a:rPr>
              <a:t> tersebut</a:t>
            </a:r>
          </a:p>
          <a:p>
            <a:pPr marL="1260475" lvl="2" indent="-346075" eaLnBrk="1" hangingPunct="1"/>
            <a:r>
              <a:rPr lang="en-US" smtClean="0"/>
              <a:t>Jika </a:t>
            </a:r>
            <a:r>
              <a:rPr lang="en-US" i="1" smtClean="0"/>
              <a:t>memory</a:t>
            </a:r>
            <a:r>
              <a:rPr lang="en-US" smtClean="0"/>
              <a:t> yang tersedia sesuai dengan yang dibutuhkan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ym typeface="Wingdings" pitchFamily="2" charset="2"/>
              </a:rPr>
              <a:t>broadcast</a:t>
            </a:r>
            <a:r>
              <a:rPr lang="en-US" smtClean="0">
                <a:sym typeface="Wingdings" pitchFamily="2" charset="2"/>
              </a:rPr>
              <a:t> diambil</a:t>
            </a: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Message Passing/MP </a:t>
            </a:r>
            <a:r>
              <a:rPr lang="en-US" sz="2800" smtClean="0"/>
              <a:t>(1)</a:t>
            </a:r>
            <a:endParaRPr lang="en-US" sz="90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Apakah </a:t>
            </a:r>
            <a:r>
              <a:rPr lang="en-US" sz="2400" i="1" smtClean="0"/>
              <a:t>message passing </a:t>
            </a:r>
            <a:r>
              <a:rPr lang="en-US" sz="2400" smtClean="0"/>
              <a:t>itu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Fasilitas untuk mendukung </a:t>
            </a:r>
            <a:r>
              <a:rPr lang="en-US" sz="2400" smtClean="0">
                <a:solidFill>
                  <a:srgbClr val="FF5050"/>
                </a:solidFill>
              </a:rPr>
              <a:t>sinkronisasi</a:t>
            </a:r>
            <a:r>
              <a:rPr lang="en-US" sz="2400" smtClean="0"/>
              <a:t> dan </a:t>
            </a:r>
            <a:r>
              <a:rPr lang="en-US" sz="2400" smtClean="0">
                <a:solidFill>
                  <a:srgbClr val="FF5050"/>
                </a:solidFill>
              </a:rPr>
              <a:t>komunikasi</a:t>
            </a:r>
            <a:r>
              <a:rPr lang="en-US" sz="2400" smtClean="0"/>
              <a:t> antar proses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 mana </a:t>
            </a:r>
            <a:r>
              <a:rPr lang="en-US" sz="2400" i="1" smtClean="0"/>
              <a:t>message passing </a:t>
            </a:r>
            <a:r>
              <a:rPr lang="en-US" sz="2400" smtClean="0"/>
              <a:t>digunakan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Sistem terdistribusi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Shared-memory</a:t>
            </a:r>
            <a:r>
              <a:rPr lang="en-US" sz="2400" smtClean="0"/>
              <a:t> pada </a:t>
            </a:r>
            <a:r>
              <a:rPr lang="en-US" sz="2400" i="1" smtClean="0"/>
              <a:t>uniprocessor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Shared-memory</a:t>
            </a:r>
            <a:r>
              <a:rPr lang="en-US" sz="2400" smtClean="0"/>
              <a:t> pada </a:t>
            </a:r>
            <a:r>
              <a:rPr lang="en-US" sz="2400" i="1" smtClean="0"/>
              <a:t>multiprocessor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Primitif yang digunakan: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latin typeface="Courier New" pitchFamily="49" charset="0"/>
              </a:rPr>
              <a:t>send (destination, message)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Untuk mengirim informasi dalam bentuk message ke proses tujuan (destination)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i="1" smtClean="0">
                <a:latin typeface="Courier New" pitchFamily="49" charset="0"/>
              </a:rPr>
              <a:t>receive (source, message)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Untuk menerima informasi dalam bentuk </a:t>
            </a:r>
            <a:r>
              <a:rPr lang="en-US" sz="2000" i="1" smtClean="0"/>
              <a:t>message</a:t>
            </a:r>
            <a:r>
              <a:rPr lang="en-US" sz="2000" smtClean="0"/>
              <a:t> dari proses asal </a:t>
            </a:r>
            <a:r>
              <a:rPr lang="en-US" sz="2000" i="1" smtClean="0"/>
              <a:t>(source)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477839"/>
            <a:ext cx="7061688" cy="503237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Pokok Bahasan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Pokok Bahasan:</a:t>
            </a:r>
          </a:p>
          <a:p>
            <a:pPr lvl="1"/>
            <a:r>
              <a:rPr lang="en-US" sz="2000" smtClean="0"/>
              <a:t>Sinkronisasi dan </a:t>
            </a:r>
            <a:r>
              <a:rPr lang="en-US" sz="2000" i="1" smtClean="0"/>
              <a:t>Mutual Exclusion</a:t>
            </a:r>
            <a:endParaRPr lang="en-US" sz="2000" smtClean="0"/>
          </a:p>
          <a:p>
            <a:r>
              <a:rPr lang="en-US" sz="2000" smtClean="0"/>
              <a:t>Sub Pokok Bahasan:</a:t>
            </a:r>
          </a:p>
          <a:p>
            <a:pPr lvl="1"/>
            <a:r>
              <a:rPr lang="de-DE" sz="2000" smtClean="0"/>
              <a:t>Konsep monitor dan implementasinya</a:t>
            </a:r>
            <a:endParaRPr lang="en-US" sz="2000" smtClean="0"/>
          </a:p>
          <a:p>
            <a:pPr lvl="1"/>
            <a:r>
              <a:rPr lang="en-US" sz="2000" smtClean="0"/>
              <a:t>Konsep </a:t>
            </a:r>
            <a:r>
              <a:rPr lang="en-US" sz="2000" i="1" smtClean="0"/>
              <a:t>message passing</a:t>
            </a:r>
            <a:r>
              <a:rPr lang="en-US" sz="2000" smtClean="0"/>
              <a:t> dan contoh penerapannya</a:t>
            </a:r>
          </a:p>
          <a:p>
            <a:pPr lvl="1"/>
            <a:r>
              <a:rPr lang="en-US" sz="2000" smtClean="0"/>
              <a:t>Kasus </a:t>
            </a:r>
            <a:r>
              <a:rPr lang="en-US" sz="2000" i="1" smtClean="0"/>
              <a:t>Reader/Writer</a:t>
            </a:r>
            <a:endParaRPr lang="en-US" sz="2000" smtClean="0"/>
          </a:p>
          <a:p>
            <a:r>
              <a:rPr lang="en-US" sz="2000" smtClean="0"/>
              <a:t> TIU:</a:t>
            </a:r>
          </a:p>
          <a:p>
            <a:pPr lvl="1"/>
            <a:r>
              <a:rPr lang="en-US" sz="2000" smtClean="0"/>
              <a:t>Mahasiswa dapat memahami konsep sinkronisasi dan </a:t>
            </a:r>
            <a:r>
              <a:rPr lang="en-US" sz="2000" i="1" smtClean="0"/>
              <a:t>mutual exclusion </a:t>
            </a:r>
          </a:p>
          <a:p>
            <a:r>
              <a:rPr lang="en-US" sz="2000" smtClean="0"/>
              <a:t>TIK:</a:t>
            </a:r>
          </a:p>
          <a:p>
            <a:pPr lvl="1"/>
            <a:r>
              <a:rPr lang="en-US" sz="2000" smtClean="0"/>
              <a:t>Mahasiswa dapat </a:t>
            </a:r>
            <a:r>
              <a:rPr lang="de-DE" sz="2000" smtClean="0"/>
              <a:t>menjelaskan konsep monitor dan implementasinya</a:t>
            </a:r>
            <a:endParaRPr lang="en-US" sz="2000" smtClean="0"/>
          </a:p>
          <a:p>
            <a:pPr lvl="1"/>
            <a:r>
              <a:rPr lang="en-US" sz="2000" smtClean="0"/>
              <a:t>Mahasiswa dapat menjelaskan konsep </a:t>
            </a:r>
            <a:r>
              <a:rPr lang="en-US" sz="2000" i="1" smtClean="0"/>
              <a:t>message passing</a:t>
            </a:r>
            <a:r>
              <a:rPr lang="en-US" sz="2000" smtClean="0"/>
              <a:t> dan contoh penerapannya</a:t>
            </a:r>
          </a:p>
          <a:p>
            <a:pPr lvl="1"/>
            <a:r>
              <a:rPr lang="en-US" sz="2000" smtClean="0"/>
              <a:t>Mahasiswa dapat menjelaskan solusi kasus </a:t>
            </a:r>
            <a:r>
              <a:rPr lang="en-US" sz="2000" i="1" smtClean="0"/>
              <a:t>Reader/Writer</a:t>
            </a:r>
            <a:endParaRPr lang="en-US" sz="200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5000" y="6606000"/>
            <a:ext cx="28194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Tx/>
              <a:buSz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+mn-cs"/>
              </a:rPr>
              <a:t>Sistem Operasi/20110926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Message Passing/MP </a:t>
            </a:r>
            <a:r>
              <a:rPr lang="en-US" sz="2800" smtClean="0"/>
              <a:t>(2)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2400" smtClean="0"/>
              <a:t>Karakteristik perancangan </a:t>
            </a:r>
            <a:r>
              <a:rPr lang="en-US" sz="2400" i="1" smtClean="0"/>
              <a:t>message passing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400" b="1" smtClean="0">
                <a:solidFill>
                  <a:srgbClr val="00660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400" b="1" smtClean="0">
                <a:solidFill>
                  <a:srgbClr val="006600"/>
                </a:solidFill>
              </a:rPr>
              <a:t>	</a:t>
            </a:r>
            <a:r>
              <a:rPr lang="en-US" sz="1600" b="1" i="1" smtClean="0">
                <a:solidFill>
                  <a:srgbClr val="006600"/>
                </a:solidFill>
              </a:rPr>
              <a:t>Synchronization</a:t>
            </a:r>
            <a:r>
              <a:rPr lang="en-US" sz="1600" i="1" smtClean="0">
                <a:solidFill>
                  <a:schemeClr val="tx1"/>
                </a:solidFill>
              </a:rPr>
              <a:t>	</a:t>
            </a:r>
            <a:r>
              <a:rPr lang="en-US" sz="1600" b="1" i="1" smtClean="0">
                <a:solidFill>
                  <a:srgbClr val="006600"/>
                </a:solidFill>
              </a:rPr>
              <a:t>Format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Send			Content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blocking		Length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nonblocking			fixed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 Receive 			variable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blocking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nonblocking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test for arrival 				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b="1" i="1" smtClean="0">
                <a:solidFill>
                  <a:srgbClr val="006600"/>
                </a:solidFill>
              </a:rPr>
              <a:t>	Addressing</a:t>
            </a:r>
            <a:r>
              <a:rPr lang="en-US" sz="1600" b="1" i="1" smtClean="0">
                <a:solidFill>
                  <a:schemeClr val="tx1"/>
                </a:solidFill>
              </a:rPr>
              <a:t>	</a:t>
            </a:r>
            <a:r>
              <a:rPr lang="en-US" sz="1600" b="1" i="1" smtClean="0">
                <a:solidFill>
                  <a:srgbClr val="006600"/>
                </a:solidFill>
              </a:rPr>
              <a:t>Queuing Discipline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Direct			FIFO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send		priority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receive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	explicit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	implicit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Indirect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static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dynamic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630238" algn="l"/>
                <a:tab pos="914400" algn="l"/>
                <a:tab pos="1149350" algn="l"/>
                <a:tab pos="4052888" algn="l"/>
                <a:tab pos="4349750" algn="l"/>
              </a:tabLst>
            </a:pPr>
            <a:r>
              <a:rPr lang="en-US" sz="1600" i="1" smtClean="0">
                <a:solidFill>
                  <a:schemeClr val="tx1"/>
                </a:solidFill>
              </a:rPr>
              <a:t>			ownership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Sinkronisasi</a:t>
            </a:r>
            <a:r>
              <a:rPr lang="en-US" sz="3600" smtClean="0"/>
              <a:t> </a:t>
            </a:r>
            <a:r>
              <a:rPr lang="en-US" sz="32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(1)</a:t>
            </a:r>
            <a:endParaRPr lang="en-US" sz="80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Sinkronisasi diperlukan untuk mengatur komunikasi antar proses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Apa yang mungkin terjadi bila suatu proses mengeksekusi </a:t>
            </a:r>
            <a:r>
              <a:rPr lang="en-US" sz="2400" b="1" i="1" smtClean="0">
                <a:solidFill>
                  <a:schemeClr val="tx1"/>
                </a:solidFill>
                <a:latin typeface="Courier New" pitchFamily="49" charset="0"/>
              </a:rPr>
              <a:t>send()</a:t>
            </a:r>
            <a:r>
              <a:rPr lang="en-US" sz="2400" i="1" smtClean="0"/>
              <a:t> </a:t>
            </a:r>
            <a:r>
              <a:rPr lang="en-US" sz="240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FF0000"/>
                </a:solidFill>
              </a:rPr>
              <a:t>Dapat ter-blok</a:t>
            </a:r>
            <a:r>
              <a:rPr lang="en-US" sz="2200" smtClean="0"/>
              <a:t> hingga pesan telah diterima</a:t>
            </a:r>
            <a:r>
              <a:rPr lang="id-ID" sz="2200" smtClean="0"/>
              <a:t> </a:t>
            </a:r>
            <a:r>
              <a:rPr lang="id-ID" sz="2200" i="1" smtClean="0"/>
              <a:t>(</a:t>
            </a:r>
            <a:r>
              <a:rPr lang="id-ID" sz="2200" i="1" smtClean="0">
                <a:solidFill>
                  <a:srgbClr val="009900"/>
                </a:solidFill>
              </a:rPr>
              <a:t>blocking send</a:t>
            </a:r>
            <a:r>
              <a:rPr lang="id-ID" sz="2200" i="1" smtClean="0"/>
              <a:t>)</a:t>
            </a:r>
            <a:r>
              <a:rPr lang="en-US" sz="2200" smtClean="0"/>
              <a:t>, atau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Proses dapat melanjutkan eksekusi yang lain</a:t>
            </a:r>
            <a:r>
              <a:rPr lang="id-ID" sz="2200" smtClean="0"/>
              <a:t> </a:t>
            </a:r>
            <a:r>
              <a:rPr lang="id-ID" sz="2200" i="1" smtClean="0"/>
              <a:t>(</a:t>
            </a:r>
            <a:r>
              <a:rPr lang="id-ID" sz="2200" i="1" smtClean="0">
                <a:solidFill>
                  <a:srgbClr val="009900"/>
                </a:solidFill>
              </a:rPr>
              <a:t>nonblocking send</a:t>
            </a:r>
            <a:r>
              <a:rPr lang="id-ID" sz="2200" i="1" smtClean="0"/>
              <a:t>)</a:t>
            </a:r>
            <a:endParaRPr lang="en-US" sz="2200" i="1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Apa yang mungkin terjadi bila suatu proses mengeksekusi </a:t>
            </a:r>
            <a:r>
              <a:rPr lang="en-US" sz="2400" b="1" i="1" smtClean="0">
                <a:solidFill>
                  <a:schemeClr val="tx1"/>
                </a:solidFill>
                <a:latin typeface="Courier New" pitchFamily="49" charset="0"/>
              </a:rPr>
              <a:t>receive()</a:t>
            </a:r>
            <a:r>
              <a:rPr lang="en-US" sz="2400" i="1" smtClean="0"/>
              <a:t> </a:t>
            </a:r>
            <a:r>
              <a:rPr lang="en-US" sz="240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Bila pesan sudah dikirim oleh proses lain </a:t>
            </a:r>
            <a:r>
              <a:rPr lang="en-US" sz="2200" smtClean="0">
                <a:sym typeface="Wingdings" pitchFamily="2" charset="2"/>
              </a:rPr>
              <a:t> terima pesan dan lanjutkan eksekusi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Wingdings" pitchFamily="2" charset="2"/>
              </a:rPr>
              <a:t>Bila pesan belum dikirim (belum ada):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Proses ter-blok</a:t>
            </a:r>
            <a:r>
              <a:rPr lang="en-US" sz="2000" smtClean="0"/>
              <a:t> hingga pesan ada</a:t>
            </a:r>
            <a:r>
              <a:rPr lang="id-ID" sz="2000" smtClean="0"/>
              <a:t> </a:t>
            </a:r>
            <a:r>
              <a:rPr lang="id-ID" sz="2000" i="1" smtClean="0"/>
              <a:t>(</a:t>
            </a:r>
            <a:r>
              <a:rPr lang="id-ID" sz="2000" i="1" smtClean="0">
                <a:solidFill>
                  <a:srgbClr val="009900"/>
                </a:solidFill>
              </a:rPr>
              <a:t>blocking receive</a:t>
            </a:r>
            <a:r>
              <a:rPr lang="id-ID" sz="2000" i="1" smtClean="0"/>
              <a:t>), </a:t>
            </a:r>
            <a:r>
              <a:rPr lang="id-ID" sz="2000" smtClean="0"/>
              <a:t>atau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Lanjutkan eksekusi, abaikan pesan</a:t>
            </a:r>
            <a:r>
              <a:rPr lang="id-ID" sz="2000" smtClean="0"/>
              <a:t> </a:t>
            </a:r>
            <a:r>
              <a:rPr lang="id-ID" sz="2000" i="1" smtClean="0"/>
              <a:t>(</a:t>
            </a:r>
            <a:r>
              <a:rPr lang="id-ID" sz="2000" i="1" smtClean="0">
                <a:solidFill>
                  <a:srgbClr val="009900"/>
                </a:solidFill>
              </a:rPr>
              <a:t>nonblocking receive</a:t>
            </a:r>
            <a:r>
              <a:rPr lang="id-ID" sz="2000" i="1" smtClean="0"/>
              <a:t>)</a:t>
            </a:r>
            <a:endParaRPr lang="en-US" sz="2000" i="1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Sinkronisasi</a:t>
            </a:r>
            <a:r>
              <a:rPr lang="en-US" sz="3600" smtClean="0"/>
              <a:t> </a:t>
            </a:r>
            <a:r>
              <a:rPr lang="en-US" sz="32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(2)</a:t>
            </a:r>
            <a:endParaRPr lang="en-US" sz="800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Model sinkronisasi yang dapat digunakan: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Blocking send, blocking receive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Pengirim dan penerima sama-sama ter-blok hingga pesan telah diterima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Model ini disebut </a:t>
            </a:r>
            <a:r>
              <a:rPr lang="en-US" b="1" i="1" smtClean="0">
                <a:solidFill>
                  <a:srgbClr val="FF0000"/>
                </a:solidFill>
              </a:rPr>
              <a:t>rendezvous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(pertemuan)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Nonblocking send, blocking receive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Pengirim selalu dapat melanjutkan eksekusi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Penerima ter-blok hingga pesan yang diminta telah dapat diterima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Model yang paling banyak digunakan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Pengirim dapat mengirimkan lebih dari satu pesan ke beberapa tujuan berbeda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Misal: </a:t>
            </a:r>
            <a:r>
              <a:rPr lang="en-US" sz="2000" i="1" smtClean="0"/>
              <a:t>server</a:t>
            </a:r>
            <a:r>
              <a:rPr lang="en-US" sz="2000" smtClean="0"/>
              <a:t> (tidak pernah ter-blok)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Nonblocking send, nonblocking receive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Pengirim dan penerima sama-sama tidak pernah ter-blok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Sinkronisasi</a:t>
            </a:r>
            <a:r>
              <a:rPr lang="en-US" sz="3600" smtClean="0"/>
              <a:t> </a:t>
            </a:r>
            <a:r>
              <a:rPr lang="en-US" sz="32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(3)</a:t>
            </a:r>
            <a:endParaRPr lang="en-US" sz="800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Nonblocking send: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Lebih natural/umum, misal permintaan untuk mencetak ke printer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Kelemahan: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Jika terjadi kesalahan pada pengirim</a:t>
            </a:r>
            <a:r>
              <a:rPr lang="en-US" smtClean="0">
                <a:sym typeface="Wingdings" pitchFamily="2" charset="2"/>
              </a:rPr>
              <a:t> pengirim dapat mengirim pesan berulang-ulang, karena pengirim tidak pernah ter-blok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Pesan berulang-ulang tersebut akan membebani resource (waktu prosesor dan </a:t>
            </a:r>
            <a:r>
              <a:rPr lang="en-US" i="1" smtClean="0">
                <a:sym typeface="Wingdings" pitchFamily="2" charset="2"/>
              </a:rPr>
              <a:t>buffer</a:t>
            </a:r>
            <a:r>
              <a:rPr lang="en-US" smtClean="0">
                <a:sym typeface="Wingdings" pitchFamily="2" charset="2"/>
              </a:rPr>
              <a:t>)  merugikan proses lain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Membebani </a:t>
            </a:r>
            <a:r>
              <a:rPr lang="en-US" i="1" smtClean="0">
                <a:sym typeface="Wingdings" pitchFamily="2" charset="2"/>
              </a:rPr>
              <a:t>programmer</a:t>
            </a:r>
            <a:r>
              <a:rPr lang="en-US" smtClean="0">
                <a:sym typeface="Wingdings" pitchFamily="2" charset="2"/>
              </a:rPr>
              <a:t>  harus memikirkan mekanisme untuk menjawab pesan</a:t>
            </a:r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Sinkronisasi</a:t>
            </a:r>
            <a:r>
              <a:rPr lang="en-US" sz="3600" smtClean="0"/>
              <a:t> </a:t>
            </a:r>
            <a:r>
              <a:rPr lang="en-US" sz="32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(4)</a:t>
            </a:r>
            <a:endParaRPr lang="en-US" sz="800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 smtClean="0"/>
              <a:t>Blocking receive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Lebih natural/umum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Proses yang menunggu pesan akan ter-blok hingga pesan diterima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Kelemahan: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Jika pesan hilang di jalan (pada </a:t>
            </a:r>
            <a:r>
              <a:rPr lang="en-US" sz="1800" i="1" smtClean="0"/>
              <a:t>distributed system</a:t>
            </a:r>
            <a:r>
              <a:rPr lang="en-US" sz="1800" smtClean="0"/>
              <a:t>) atau pengirim gagal mengirim pesan </a:t>
            </a:r>
            <a:r>
              <a:rPr lang="en-US" sz="1800" smtClean="0">
                <a:sym typeface="Wingdings" pitchFamily="2" charset="2"/>
              </a:rPr>
              <a:t> proses penerima dapat ter-blok selamanya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Nonblocking receive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Dapat mengatasi kelemahan blocking receive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Kelemahan: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Jika pesan datang terlambat </a:t>
            </a:r>
            <a:r>
              <a:rPr lang="en-US" sz="1800" smtClean="0">
                <a:sym typeface="Wingdings" pitchFamily="2" charset="2"/>
              </a:rPr>
              <a:t> pesan dapat hilang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Test for arrival receive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Sebelum mengirim perintah </a:t>
            </a:r>
            <a:r>
              <a:rPr lang="en-US" sz="2000" b="1" i="1" smtClean="0">
                <a:solidFill>
                  <a:srgbClr val="FF0066"/>
                </a:solidFill>
                <a:latin typeface="Courier New" pitchFamily="49" charset="0"/>
              </a:rPr>
              <a:t>receive</a:t>
            </a:r>
            <a:r>
              <a:rPr lang="en-US" sz="2000" smtClean="0"/>
              <a:t> proses memeriksa apakah sudah ada pesan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Proses boleh menentukan lebih dari satu sumber pesan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Pengalamatan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(1)</a:t>
            </a:r>
            <a:endParaRPr lang="en-US" sz="80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Untuk menentukan alamat proses asal </a:t>
            </a:r>
            <a:r>
              <a:rPr lang="en-US" sz="2400" i="1" smtClean="0"/>
              <a:t>(source) </a:t>
            </a:r>
            <a:r>
              <a:rPr lang="en-US" sz="2400" smtClean="0"/>
              <a:t>dan alamat proses tujuan </a:t>
            </a:r>
            <a:r>
              <a:rPr lang="en-US" sz="2400" i="1" smtClean="0"/>
              <a:t>(destination) </a:t>
            </a:r>
            <a:r>
              <a:rPr lang="en-US" sz="2400" smtClean="0"/>
              <a:t>pesan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Pengalamatan </a:t>
            </a:r>
            <a:r>
              <a:rPr lang="en-US" sz="2400" smtClean="0">
                <a:solidFill>
                  <a:srgbClr val="009900"/>
                </a:solidFill>
              </a:rPr>
              <a:t>langsung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Primitif </a:t>
            </a:r>
            <a:r>
              <a:rPr lang="en-US" sz="2400" b="1" smtClean="0">
                <a:solidFill>
                  <a:srgbClr val="FF0066"/>
                </a:solidFill>
                <a:latin typeface="Courier New" pitchFamily="49" charset="0"/>
              </a:rPr>
              <a:t>send</a:t>
            </a:r>
            <a:r>
              <a:rPr lang="en-US" sz="2400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Alamat berisi identitas proses tujuan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Primitif </a:t>
            </a:r>
            <a:r>
              <a:rPr lang="en-US" sz="2400" b="1" smtClean="0">
                <a:solidFill>
                  <a:srgbClr val="FF0066"/>
                </a:solidFill>
                <a:latin typeface="Courier New" pitchFamily="49" charset="0"/>
              </a:rPr>
              <a:t>receive</a:t>
            </a:r>
            <a:r>
              <a:rPr lang="en-US" sz="2400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Eksplisit: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Alamat berisi identitas proses asal (sudah diketahui lebih dahulu)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Implisit: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Alamat asal diperoleh dari parameter yang terdapat di dalam pesan proses pengirim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Misal: printer-server dapat menerima permintaan dari proses-proses yang sebelumnya belum diketahui alamatnya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Pengalamatan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(2)</a:t>
            </a:r>
            <a:endParaRPr lang="en-US" sz="80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Pengalamatan </a:t>
            </a:r>
            <a:r>
              <a:rPr lang="en-US" smtClean="0">
                <a:solidFill>
                  <a:srgbClr val="009900"/>
                </a:solidFill>
              </a:rPr>
              <a:t>tak langsung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Pesan tidak langsung dikirimkan ke penerima, tetapi dikirim ke  struktur data bersama yang berisi antrian yang dapat menyimpan pesan sementara </a:t>
            </a:r>
            <a:r>
              <a:rPr lang="en-US" i="1" smtClean="0"/>
              <a:t>(</a:t>
            </a:r>
            <a:r>
              <a:rPr lang="en-US" sz="3600" i="1" smtClean="0">
                <a:solidFill>
                  <a:srgbClr val="FF0000"/>
                </a:solidFill>
              </a:rPr>
              <a:t>mailbox</a:t>
            </a:r>
            <a:r>
              <a:rPr lang="en-US" i="1" smtClean="0"/>
              <a:t>) </a:t>
            </a:r>
          </a:p>
          <a:p>
            <a:pPr lvl="1" eaLnBrk="1" hangingPunct="1"/>
            <a:r>
              <a:rPr lang="en-US" smtClean="0"/>
              <a:t>Sebuah proses menaruh pesan di </a:t>
            </a:r>
            <a:r>
              <a:rPr lang="en-US" i="1" smtClean="0"/>
              <a:t>mailbox</a:t>
            </a:r>
            <a:r>
              <a:rPr lang="en-US" smtClean="0"/>
              <a:t>, proses lain mengambil pesan dari </a:t>
            </a:r>
            <a:r>
              <a:rPr lang="en-US" i="1" smtClean="0"/>
              <a:t>mailbox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Kelebihan</a:t>
            </a:r>
            <a:r>
              <a:rPr lang="en-US" smtClean="0"/>
              <a:t>: lebih fleksibel dalam penggunaan pesan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620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Pengalamatan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(3)</a:t>
            </a:r>
            <a:endParaRPr lang="en-US" sz="80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smtClean="0"/>
              <a:t>Model relasi pengalamatan tak langsung:</a:t>
            </a:r>
          </a:p>
        </p:txBody>
      </p:sp>
      <p:grpSp>
        <p:nvGrpSpPr>
          <p:cNvPr id="4103" name="Group 4"/>
          <p:cNvGrpSpPr>
            <a:grpSpLocks/>
          </p:cNvGrpSpPr>
          <p:nvPr/>
        </p:nvGrpSpPr>
        <p:grpSpPr bwMode="auto">
          <a:xfrm>
            <a:off x="1143000" y="1752600"/>
            <a:ext cx="7620000" cy="4648200"/>
            <a:chOff x="1008" y="1392"/>
            <a:chExt cx="4128" cy="2784"/>
          </a:xfrm>
        </p:grpSpPr>
        <p:graphicFrame>
          <p:nvGraphicFramePr>
            <p:cNvPr id="4098" name="Object 5"/>
            <p:cNvGraphicFramePr>
              <a:graphicFrameLocks noChangeAspect="1"/>
            </p:cNvGraphicFramePr>
            <p:nvPr/>
          </p:nvGraphicFramePr>
          <p:xfrm>
            <a:off x="1009" y="1392"/>
            <a:ext cx="4127" cy="1378"/>
          </p:xfrm>
          <a:graphic>
            <a:graphicData uri="http://schemas.openxmlformats.org/presentationml/2006/ole">
              <p:oleObj spid="_x0000_s4098" name="Image" r:id="rId3" imgW="8673016" imgH="2895238" progId="Photoshop.Image.7">
                <p:embed/>
              </p:oleObj>
            </a:graphicData>
          </a:graphic>
        </p:graphicFrame>
        <p:graphicFrame>
          <p:nvGraphicFramePr>
            <p:cNvPr id="4099" name="Object 6"/>
            <p:cNvGraphicFramePr>
              <a:graphicFrameLocks noChangeAspect="1"/>
            </p:cNvGraphicFramePr>
            <p:nvPr/>
          </p:nvGraphicFramePr>
          <p:xfrm>
            <a:off x="1008" y="2816"/>
            <a:ext cx="4128" cy="1360"/>
          </p:xfrm>
          <a:graphic>
            <a:graphicData uri="http://schemas.openxmlformats.org/presentationml/2006/ole">
              <p:oleObj spid="_x0000_s4099" name="Image" r:id="rId4" imgW="8673016" imgH="2857143" progId="Photoshop.Image.7">
                <p:embed/>
              </p:oleObj>
            </a:graphicData>
          </a:graphic>
        </p:graphicFrame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3216" y="1535"/>
              <a:ext cx="205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.</a:t>
              </a:r>
            </a:p>
            <a:p>
              <a:pPr>
                <a:lnSpc>
                  <a:spcPct val="20000"/>
                </a:lnSpc>
              </a:pPr>
              <a:r>
                <a:rPr lang="en-US" sz="4000"/>
                <a:t>.</a:t>
              </a:r>
            </a:p>
            <a:p>
              <a:pPr>
                <a:lnSpc>
                  <a:spcPct val="40000"/>
                </a:lnSpc>
              </a:pPr>
              <a:r>
                <a:rPr lang="en-US" sz="4000"/>
                <a:t>.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2675" y="2927"/>
              <a:ext cx="205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.</a:t>
              </a:r>
            </a:p>
            <a:p>
              <a:pPr>
                <a:lnSpc>
                  <a:spcPct val="20000"/>
                </a:lnSpc>
              </a:pPr>
              <a:r>
                <a:rPr lang="en-US" sz="4000"/>
                <a:t>.</a:t>
              </a:r>
            </a:p>
            <a:p>
              <a:pPr>
                <a:lnSpc>
                  <a:spcPct val="40000"/>
                </a:lnSpc>
              </a:pPr>
              <a:r>
                <a:rPr lang="en-US" sz="4000"/>
                <a:t>.</a:t>
              </a:r>
            </a:p>
          </p:txBody>
        </p:sp>
        <p:sp>
          <p:nvSpPr>
            <p:cNvPr id="4106" name="Text Box 9"/>
            <p:cNvSpPr txBox="1">
              <a:spLocks noChangeArrowheads="1"/>
            </p:cNvSpPr>
            <p:nvPr/>
          </p:nvSpPr>
          <p:spPr bwMode="auto">
            <a:xfrm>
              <a:off x="3216" y="2928"/>
              <a:ext cx="205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.</a:t>
              </a:r>
            </a:p>
            <a:p>
              <a:pPr>
                <a:lnSpc>
                  <a:spcPct val="20000"/>
                </a:lnSpc>
              </a:pPr>
              <a:r>
                <a:rPr lang="en-US" sz="4000"/>
                <a:t>.</a:t>
              </a:r>
            </a:p>
            <a:p>
              <a:pPr>
                <a:lnSpc>
                  <a:spcPct val="40000"/>
                </a:lnSpc>
              </a:pPr>
              <a:r>
                <a:rPr lang="en-US" sz="4000"/>
                <a:t>.</a:t>
              </a:r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4835" y="2928"/>
              <a:ext cx="205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/>
                <a:t>.</a:t>
              </a:r>
            </a:p>
            <a:p>
              <a:pPr>
                <a:lnSpc>
                  <a:spcPct val="20000"/>
                </a:lnSpc>
              </a:pPr>
              <a:r>
                <a:rPr lang="en-US" sz="4000"/>
                <a:t>.</a:t>
              </a:r>
            </a:p>
            <a:p>
              <a:pPr>
                <a:lnSpc>
                  <a:spcPct val="40000"/>
                </a:lnSpc>
              </a:pPr>
              <a:r>
                <a:rPr lang="en-US" sz="4000"/>
                <a:t>.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620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Pengalamatan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(4)</a:t>
            </a:r>
            <a:endParaRPr lang="en-US" sz="80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one-to-one: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Jalur komunikasi privat antar dua proses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Aman dari gangguan proses yang lain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Mailbox</a:t>
            </a:r>
            <a:r>
              <a:rPr lang="en-US" sz="2000" smtClean="0"/>
              <a:t> yang digunakan biasanya disebut </a:t>
            </a:r>
            <a:r>
              <a:rPr lang="en-US" sz="2400" smtClean="0">
                <a:solidFill>
                  <a:srgbClr val="FF0000"/>
                </a:solidFill>
              </a:rPr>
              <a:t>port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many-to-one: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Sebuah proses melayani permintaan banyak proses lain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Misal: interaksi </a:t>
            </a:r>
            <a:r>
              <a:rPr lang="en-US" sz="2000" i="1" smtClean="0"/>
              <a:t>client/server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one-to-many: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Sebuah proses mengirimkan pesan ke banyak proses lain </a:t>
            </a:r>
            <a:r>
              <a:rPr lang="en-US" sz="2000" smtClean="0">
                <a:sym typeface="Wingdings" pitchFamily="2" charset="2"/>
              </a:rPr>
              <a:t> secara </a:t>
            </a:r>
            <a:r>
              <a:rPr lang="en-US" sz="2000" i="1" smtClean="0">
                <a:sym typeface="Wingdings" pitchFamily="2" charset="2"/>
              </a:rPr>
              <a:t>broadcast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many-to-many: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Terdapat banyak server dan banyak client yang saling dapat berkomunikasi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Pengalamatan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(5)</a:t>
            </a:r>
            <a:endParaRPr lang="en-US" sz="80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Pengalamatan tak langsung </a:t>
            </a:r>
            <a:r>
              <a:rPr lang="en-US" sz="2800" smtClean="0">
                <a:solidFill>
                  <a:srgbClr val="FF0066"/>
                </a:solidFill>
              </a:rPr>
              <a:t>statis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Dibuat dan diberikan ke suatu proses secara statis dan permanen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Misal: </a:t>
            </a:r>
            <a:r>
              <a:rPr lang="en-US" sz="2000" i="1" smtClean="0"/>
              <a:t>port</a:t>
            </a:r>
            <a:r>
              <a:rPr lang="en-US" sz="2000" smtClean="0"/>
              <a:t> pada </a:t>
            </a:r>
            <a:r>
              <a:rPr lang="en-US" sz="2000" i="1" smtClean="0"/>
              <a:t>one-to-one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Pengalamatan tak langsung </a:t>
            </a:r>
            <a:r>
              <a:rPr lang="en-US" sz="2800" smtClean="0">
                <a:solidFill>
                  <a:srgbClr val="FF0066"/>
                </a:solidFill>
              </a:rPr>
              <a:t>dinamis</a:t>
            </a:r>
            <a:r>
              <a:rPr lang="en-US" sz="2400" smtClean="0"/>
              <a:t>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Relasi antara proses dan </a:t>
            </a:r>
            <a:r>
              <a:rPr lang="en-US" sz="2000" i="1" smtClean="0"/>
              <a:t>port/mailbox</a:t>
            </a:r>
            <a:r>
              <a:rPr lang="en-US" sz="2000" smtClean="0"/>
              <a:t> terjadi secara dinamis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Misal: pada model relasi selain </a:t>
            </a:r>
            <a:r>
              <a:rPr lang="en-US" sz="2000" i="1" smtClean="0"/>
              <a:t>one-to-one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Kepemilikan </a:t>
            </a:r>
            <a:r>
              <a:rPr lang="en-US" sz="2400" i="1" smtClean="0"/>
              <a:t>mailbox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Port</a:t>
            </a:r>
            <a:r>
              <a:rPr lang="en-US" sz="2000" smtClean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Dimiliki oleh proses </a:t>
            </a:r>
            <a:r>
              <a:rPr lang="en-US" sz="2000" smtClean="0">
                <a:sym typeface="Wingdings" pitchFamily="2" charset="2"/>
              </a:rPr>
              <a:t> proses selesai  </a:t>
            </a:r>
            <a:r>
              <a:rPr lang="en-US" sz="2000" i="1" smtClean="0">
                <a:sym typeface="Wingdings" pitchFamily="2" charset="2"/>
              </a:rPr>
              <a:t>port</a:t>
            </a:r>
            <a:r>
              <a:rPr lang="en-US" sz="2000" smtClean="0">
                <a:sym typeface="Wingdings" pitchFamily="2" charset="2"/>
              </a:rPr>
              <a:t> dihapus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Mailbox</a:t>
            </a:r>
            <a:r>
              <a:rPr lang="en-US" sz="2000" smtClean="0"/>
              <a:t>:</a:t>
            </a:r>
          </a:p>
          <a:p>
            <a:pPr lvl="2" eaLnBrk="1" hangingPunct="1"/>
            <a:r>
              <a:rPr lang="en-US" sz="2000" smtClean="0"/>
              <a:t>Milik proses bila mailbox ikut hilang bersamaan dengan berakhirnya proses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Milik OS bila pemusnahan mailbox memerlukan perintah 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Monitor</a:t>
            </a:r>
            <a:endParaRPr lang="en-US" sz="160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Apakah monitor itu ?</a:t>
            </a:r>
          </a:p>
          <a:p>
            <a:pPr lvl="1" eaLnBrk="1" hangingPunct="1"/>
            <a:r>
              <a:rPr lang="en-US" sz="2400" smtClean="0"/>
              <a:t>Bagian bahasa pemrograman yang mempunyai fungsionalitas </a:t>
            </a:r>
            <a:r>
              <a:rPr lang="en-US" sz="2400" smtClean="0">
                <a:solidFill>
                  <a:srgbClr val="FF5050"/>
                </a:solidFill>
              </a:rPr>
              <a:t>seperti semaphore</a:t>
            </a:r>
            <a:r>
              <a:rPr lang="en-US" sz="2400" smtClean="0"/>
              <a:t> tetapi lebih mudah pengontrolannya</a:t>
            </a:r>
          </a:p>
          <a:p>
            <a:pPr lvl="1" eaLnBrk="1" hangingPunct="1"/>
            <a:r>
              <a:rPr lang="en-US" sz="2400" smtClean="0"/>
              <a:t>Konsep monitor pertama kali diperkenalkan oleh C. Hoare</a:t>
            </a:r>
          </a:p>
          <a:p>
            <a:pPr lvl="1" eaLnBrk="1" hangingPunct="1"/>
            <a:r>
              <a:rPr lang="en-US" sz="2400" smtClean="0"/>
              <a:t>Monitor terdiri dari satu prosedur atau lebih, inisialisasi awal, variabel kondisi, dan data lokal</a:t>
            </a:r>
          </a:p>
          <a:p>
            <a:pPr lvl="1" eaLnBrk="1" hangingPunct="1"/>
            <a:r>
              <a:rPr lang="en-US" sz="2400" smtClean="0"/>
              <a:t>Telah diimplementasikan pada Concurrent Pascal, Pascal-Plus, Module-2, Modula-3, Java, dan library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Format Pesan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(1)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Format pesan bergantung pada: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Tujuan penggunaan pesan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Jenis sistem: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Single computer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Distributed system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/>
              <a:t>Model format pesan: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smtClean="0"/>
              <a:t>Pendek dan panjang pesan tetap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ym typeface="Wingdings" pitchFamily="2" charset="2"/>
              </a:rPr>
              <a:t>		</a:t>
            </a:r>
            <a:r>
              <a:rPr lang="id-ID" sz="2000" smtClean="0">
                <a:sym typeface="Wingdings" pitchFamily="2" charset="2"/>
              </a:rPr>
              <a:t> Hemat memori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 sz="2000" smtClean="0">
                <a:sym typeface="Wingdings" pitchFamily="2" charset="2"/>
              </a:rPr>
              <a:t>		 Waktu pemrosesan singkat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smtClean="0"/>
              <a:t>Isi pesan sangat panjang </a:t>
            </a:r>
            <a:r>
              <a:rPr lang="id-ID" sz="2400" smtClean="0">
                <a:sym typeface="Wingdings" pitchFamily="2" charset="2"/>
              </a:rPr>
              <a:t> disimpan ke dalam suatu file tersendiri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smtClean="0"/>
              <a:t>Panjang pesan variabel </a:t>
            </a:r>
            <a:r>
              <a:rPr lang="id-ID" sz="2400" smtClean="0">
                <a:sym typeface="Wingdings" pitchFamily="2" charset="2"/>
              </a:rPr>
              <a:t> lebih fleksibel</a:t>
            </a:r>
            <a:endParaRPr lang="en-US" sz="2400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Format Pesan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</a:t>
            </a:r>
            <a:r>
              <a:rPr lang="id-ID" sz="2400" smtClean="0"/>
              <a:t>2</a:t>
            </a:r>
            <a:r>
              <a:rPr lang="en-US" sz="2400" smtClean="0"/>
              <a:t>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5105400" cy="5257800"/>
          </a:xfrm>
        </p:spPr>
        <p:txBody>
          <a:bodyPr/>
          <a:lstStyle/>
          <a:p>
            <a:pPr eaLnBrk="1" hangingPunct="1"/>
            <a:r>
              <a:rPr lang="id-ID" smtClean="0"/>
              <a:t>Pesan = </a:t>
            </a:r>
          </a:p>
          <a:p>
            <a:pPr eaLnBrk="1" hangingPunct="1">
              <a:buFontTx/>
              <a:buNone/>
            </a:pPr>
            <a:r>
              <a:rPr lang="id-ID" smtClean="0"/>
              <a:t>     </a:t>
            </a:r>
            <a:r>
              <a:rPr lang="id-ID" i="1" smtClean="0">
                <a:solidFill>
                  <a:srgbClr val="9900CC"/>
                </a:solidFill>
              </a:rPr>
              <a:t>H</a:t>
            </a:r>
            <a:r>
              <a:rPr lang="id-ID" sz="2800" i="1" smtClean="0">
                <a:solidFill>
                  <a:srgbClr val="9900CC"/>
                </a:solidFill>
              </a:rPr>
              <a:t>eader + Body</a:t>
            </a:r>
          </a:p>
          <a:p>
            <a:pPr eaLnBrk="1" hangingPunct="1"/>
            <a:r>
              <a:rPr lang="id-ID" smtClean="0"/>
              <a:t>Header = </a:t>
            </a:r>
          </a:p>
          <a:p>
            <a:pPr eaLnBrk="1" hangingPunct="1">
              <a:buFontTx/>
              <a:buNone/>
            </a:pPr>
            <a:r>
              <a:rPr lang="id-ID" sz="2800" smtClean="0"/>
              <a:t>      </a:t>
            </a:r>
            <a:r>
              <a:rPr lang="id-ID" sz="2800" i="1" smtClean="0">
                <a:solidFill>
                  <a:srgbClr val="9900CC"/>
                </a:solidFill>
              </a:rPr>
              <a:t>Message Type +</a:t>
            </a:r>
          </a:p>
          <a:p>
            <a:pPr eaLnBrk="1" hangingPunct="1">
              <a:buFontTx/>
              <a:buNone/>
            </a:pPr>
            <a:r>
              <a:rPr lang="id-ID" sz="2800" i="1" smtClean="0">
                <a:solidFill>
                  <a:srgbClr val="9900CC"/>
                </a:solidFill>
              </a:rPr>
              <a:t>      Destination ID + </a:t>
            </a:r>
          </a:p>
          <a:p>
            <a:pPr eaLnBrk="1" hangingPunct="1">
              <a:buFontTx/>
              <a:buNone/>
            </a:pPr>
            <a:r>
              <a:rPr lang="id-ID" sz="2800" i="1" smtClean="0">
                <a:solidFill>
                  <a:srgbClr val="9900CC"/>
                </a:solidFill>
              </a:rPr>
              <a:t>      Source ID +</a:t>
            </a:r>
          </a:p>
          <a:p>
            <a:pPr eaLnBrk="1" hangingPunct="1">
              <a:buFontTx/>
              <a:buNone/>
            </a:pPr>
            <a:r>
              <a:rPr lang="id-ID" sz="2800" i="1" smtClean="0">
                <a:solidFill>
                  <a:srgbClr val="9900CC"/>
                </a:solidFill>
              </a:rPr>
              <a:t>      Message Length +</a:t>
            </a:r>
          </a:p>
          <a:p>
            <a:pPr eaLnBrk="1" hangingPunct="1">
              <a:buFontTx/>
              <a:buNone/>
            </a:pPr>
            <a:r>
              <a:rPr lang="id-ID" sz="2800" i="1" smtClean="0">
                <a:solidFill>
                  <a:srgbClr val="9900CC"/>
                </a:solidFill>
              </a:rPr>
              <a:t>      Control Information</a:t>
            </a:r>
            <a:endParaRPr lang="en-US" sz="2800" i="1" smtClean="0">
              <a:solidFill>
                <a:srgbClr val="9900CC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75796" y="1600199"/>
          <a:ext cx="4439604" cy="4495801"/>
        </p:xfrm>
        <a:graphic>
          <a:graphicData uri="http://schemas.openxmlformats.org/presentationml/2006/ole">
            <p:oleObj spid="_x0000_s5122" name="Image" r:id="rId3" imgW="3047619" imgH="3085714" progId="Photoshop.Image.7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</a:rPr>
              <a:t>Format Pesan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r>
              <a:rPr lang="en-US" sz="3600" i="1" smtClean="0"/>
              <a:t> </a:t>
            </a:r>
            <a:r>
              <a:rPr lang="en-US" sz="2400" smtClean="0"/>
              <a:t>(</a:t>
            </a:r>
            <a:r>
              <a:rPr lang="id-ID" sz="2400" smtClean="0"/>
              <a:t>3</a:t>
            </a:r>
            <a:r>
              <a:rPr lang="en-US" sz="2400" smtClean="0"/>
              <a:t>)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i="1" smtClean="0"/>
              <a:t>Message Type</a:t>
            </a:r>
            <a:r>
              <a:rPr lang="id-ID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/>
              <a:t>Untuk membedakan dengan jenis </a:t>
            </a:r>
            <a:r>
              <a:rPr lang="id-ID" i="1" smtClean="0"/>
              <a:t>message</a:t>
            </a:r>
            <a:r>
              <a:rPr lang="id-ID" smtClean="0"/>
              <a:t> yang lain</a:t>
            </a:r>
          </a:p>
          <a:p>
            <a:pPr eaLnBrk="1" hangingPunct="1">
              <a:lnSpc>
                <a:spcPct val="90000"/>
              </a:lnSpc>
            </a:pPr>
            <a:r>
              <a:rPr lang="id-ID" i="1" smtClean="0"/>
              <a:t>Control Information</a:t>
            </a:r>
            <a:r>
              <a:rPr lang="id-ID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id-ID" i="1" smtClean="0">
                <a:solidFill>
                  <a:srgbClr val="0066FF"/>
                </a:solidFill>
              </a:rPr>
              <a:t>Pointer field</a:t>
            </a:r>
            <a:r>
              <a:rPr lang="id-ID" i="1" smtClean="0"/>
              <a:t> </a:t>
            </a:r>
            <a:r>
              <a:rPr lang="id-ID" smtClean="0">
                <a:sym typeface="Wingdings" pitchFamily="2" charset="2"/>
              </a:rPr>
              <a:t> supaya dapat dibuat linked list pesan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>
                <a:solidFill>
                  <a:srgbClr val="0066FF"/>
                </a:solidFill>
                <a:sym typeface="Wingdings" pitchFamily="2" charset="2"/>
              </a:rPr>
              <a:t>Nomor urut</a:t>
            </a:r>
            <a:r>
              <a:rPr lang="id-ID" smtClean="0">
                <a:sym typeface="Wingdings" pitchFamily="2" charset="2"/>
              </a:rPr>
              <a:t>  untuk menjaga jumlah dan urutan pesan yang sudah dikirimkan dari </a:t>
            </a:r>
            <a:r>
              <a:rPr lang="id-ID" i="1" smtClean="0">
                <a:sym typeface="Wingdings" pitchFamily="2" charset="2"/>
              </a:rPr>
              <a:t>source</a:t>
            </a:r>
            <a:r>
              <a:rPr lang="id-ID" smtClean="0">
                <a:sym typeface="Wingdings" pitchFamily="2" charset="2"/>
              </a:rPr>
              <a:t> ke </a:t>
            </a:r>
            <a:r>
              <a:rPr lang="id-ID" i="1" smtClean="0">
                <a:sym typeface="Wingdings" pitchFamily="2" charset="2"/>
              </a:rPr>
              <a:t>destination</a:t>
            </a:r>
            <a:r>
              <a:rPr lang="id-ID" smtClean="0">
                <a:sym typeface="Wingdings" pitchFamily="2" charset="2"/>
              </a:rPr>
              <a:t> atau sebaliknya</a:t>
            </a:r>
          </a:p>
          <a:p>
            <a:pPr lvl="1" eaLnBrk="1" hangingPunct="1">
              <a:lnSpc>
                <a:spcPct val="90000"/>
              </a:lnSpc>
            </a:pPr>
            <a:r>
              <a:rPr lang="id-ID" smtClean="0">
                <a:solidFill>
                  <a:srgbClr val="0066FF"/>
                </a:solidFill>
              </a:rPr>
              <a:t>Prioritas proses</a:t>
            </a:r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 smtClean="0">
                <a:solidFill>
                  <a:srgbClr val="FF0000"/>
                </a:solidFill>
              </a:rPr>
              <a:t>Model Antrian</a:t>
            </a:r>
            <a:r>
              <a:rPr lang="en-US" sz="3600" smtClean="0"/>
              <a:t> </a:t>
            </a:r>
            <a:r>
              <a:rPr lang="en-US" sz="2800" i="1" smtClean="0"/>
              <a:t>Message Passing</a:t>
            </a:r>
            <a:endParaRPr lang="en-US" sz="2400" i="1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FIFO</a:t>
            </a:r>
          </a:p>
          <a:p>
            <a:pPr lvl="1" eaLnBrk="1" hangingPunct="1"/>
            <a:r>
              <a:rPr lang="id-ID" smtClean="0">
                <a:solidFill>
                  <a:srgbClr val="0066FF"/>
                </a:solidFill>
              </a:rPr>
              <a:t>Paling sederhana</a:t>
            </a:r>
          </a:p>
          <a:p>
            <a:pPr lvl="1" eaLnBrk="1" hangingPunct="1"/>
            <a:r>
              <a:rPr lang="id-ID" smtClean="0">
                <a:solidFill>
                  <a:srgbClr val="0066FF"/>
                </a:solidFill>
              </a:rPr>
              <a:t>Tidak sesuai bila terdapat pesan yang lebih urgent dibanding pesan yang lain</a:t>
            </a:r>
          </a:p>
          <a:p>
            <a:pPr eaLnBrk="1" hangingPunct="1"/>
            <a:r>
              <a:rPr lang="id-ID" smtClean="0"/>
              <a:t>Prioritas</a:t>
            </a:r>
          </a:p>
          <a:p>
            <a:pPr lvl="1" eaLnBrk="1" hangingPunct="1"/>
            <a:r>
              <a:rPr lang="id-ID" smtClean="0">
                <a:solidFill>
                  <a:srgbClr val="0066FF"/>
                </a:solidFill>
              </a:rPr>
              <a:t>Berdasarkan jenis pesan</a:t>
            </a:r>
          </a:p>
          <a:p>
            <a:pPr eaLnBrk="1" hangingPunct="1"/>
            <a:r>
              <a:rPr lang="id-ID" smtClean="0"/>
              <a:t>Terserah </a:t>
            </a:r>
            <a:r>
              <a:rPr lang="id-ID" i="1" smtClean="0"/>
              <a:t>receiver</a:t>
            </a:r>
          </a:p>
          <a:p>
            <a:pPr lvl="1" eaLnBrk="1" hangingPunct="1"/>
            <a:r>
              <a:rPr lang="id-ID" smtClean="0">
                <a:solidFill>
                  <a:srgbClr val="0066FF"/>
                </a:solidFill>
              </a:rPr>
              <a:t>Receiver boleh menentukan urutan pesan berikutnya yang akan diterima</a:t>
            </a:r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</a:rPr>
              <a:t>Contoh: </a:t>
            </a:r>
            <a:r>
              <a:rPr lang="id-ID" sz="2800" smtClean="0">
                <a:solidFill>
                  <a:schemeClr val="tx1"/>
                </a:solidFill>
              </a:rPr>
              <a:t>Mutex dengan</a:t>
            </a:r>
            <a:r>
              <a:rPr lang="en-US" sz="2800" smtClean="0">
                <a:solidFill>
                  <a:schemeClr val="tx1"/>
                </a:solidFill>
              </a:rPr>
              <a:t> </a:t>
            </a:r>
            <a:r>
              <a:rPr lang="en-US" sz="2800" i="1" smtClean="0">
                <a:solidFill>
                  <a:srgbClr val="FF0000"/>
                </a:solidFill>
              </a:rPr>
              <a:t>Message Passing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191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 smtClean="0"/>
              <a:t>Contoh</a:t>
            </a:r>
            <a:r>
              <a:rPr lang="en-US" sz="2800" smtClean="0"/>
              <a:t>:</a:t>
            </a:r>
            <a:r>
              <a:rPr lang="id-ID" sz="2800" smtClean="0"/>
              <a:t> Mutex dengan </a:t>
            </a:r>
            <a:r>
              <a:rPr lang="id-ID" sz="2800" i="1" smtClean="0">
                <a:solidFill>
                  <a:srgbClr val="009900"/>
                </a:solidFill>
              </a:rPr>
              <a:t>blocking receive</a:t>
            </a:r>
            <a:r>
              <a:rPr lang="id-ID" sz="2800" smtClean="0"/>
              <a:t> dan </a:t>
            </a:r>
            <a:r>
              <a:rPr lang="id-ID" sz="2800" i="1" smtClean="0">
                <a:solidFill>
                  <a:srgbClr val="009900"/>
                </a:solidFill>
              </a:rPr>
              <a:t>non blocking send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>
                <a:solidFill>
                  <a:srgbClr val="9900CC"/>
                </a:solidFill>
              </a:rPr>
              <a:t>Proses yang akan mengakses </a:t>
            </a:r>
            <a:r>
              <a:rPr lang="id-ID" sz="2800" i="1" smtClean="0">
                <a:solidFill>
                  <a:srgbClr val="9900CC"/>
                </a:solidFill>
              </a:rPr>
              <a:t>critical section </a:t>
            </a:r>
            <a:r>
              <a:rPr lang="id-ID" sz="2800" smtClean="0">
                <a:solidFill>
                  <a:srgbClr val="9900CC"/>
                </a:solidFill>
              </a:rPr>
              <a:t>tetapi tidak ada message di </a:t>
            </a:r>
            <a:r>
              <a:rPr lang="id-ID" sz="2800" i="1" smtClean="0">
                <a:solidFill>
                  <a:srgbClr val="9900CC"/>
                </a:solidFill>
              </a:rPr>
              <a:t>mailbox</a:t>
            </a:r>
            <a:r>
              <a:rPr lang="id-ID" sz="2800" smtClean="0">
                <a:solidFill>
                  <a:srgbClr val="9900CC"/>
                </a:solidFill>
              </a:rPr>
              <a:t> </a:t>
            </a:r>
            <a:r>
              <a:rPr lang="id-ID" sz="2800" smtClean="0">
                <a:solidFill>
                  <a:srgbClr val="9900CC"/>
                </a:solidFill>
                <a:sym typeface="Wingdings" pitchFamily="2" charset="2"/>
              </a:rPr>
              <a:t> </a:t>
            </a:r>
            <a:r>
              <a:rPr lang="id-ID" sz="2800" i="1" smtClean="0">
                <a:solidFill>
                  <a:srgbClr val="FF3300"/>
                </a:solidFill>
                <a:sym typeface="Wingdings" pitchFamily="2" charset="2"/>
              </a:rPr>
              <a:t>di-block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smtClean="0">
                <a:solidFill>
                  <a:srgbClr val="9900CC"/>
                </a:solidFill>
                <a:sym typeface="Wingdings" pitchFamily="2" charset="2"/>
              </a:rPr>
              <a:t>Message berfungsi sebagai</a:t>
            </a:r>
            <a:r>
              <a:rPr lang="id-ID" sz="2800" smtClean="0">
                <a:solidFill>
                  <a:srgbClr val="FF3300"/>
                </a:solidFill>
                <a:sym typeface="Wingdings" pitchFamily="2" charset="2"/>
              </a:rPr>
              <a:t> </a:t>
            </a:r>
            <a:r>
              <a:rPr lang="id-ID" sz="2800" i="1" smtClean="0">
                <a:solidFill>
                  <a:srgbClr val="FF3300"/>
                </a:solidFill>
                <a:sym typeface="Wingdings" pitchFamily="2" charset="2"/>
              </a:rPr>
              <a:t>token</a:t>
            </a:r>
            <a:endParaRPr lang="en-US" sz="2400" i="1" smtClean="0">
              <a:solidFill>
                <a:srgbClr val="FF3300"/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24400" y="1492956"/>
          <a:ext cx="4267200" cy="5136444"/>
        </p:xfrm>
        <a:graphic>
          <a:graphicData uri="http://schemas.openxmlformats.org/presentationml/2006/ole">
            <p:oleObj spid="_x0000_s6146" name="Image" r:id="rId3" imgW="5092063" imgH="4177778" progId="Photoshop.Image.7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267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smtClean="0">
                <a:solidFill>
                  <a:srgbClr val="FF0066"/>
                </a:solidFill>
              </a:rPr>
              <a:t>Contoh Kasus</a:t>
            </a:r>
            <a:r>
              <a:rPr lang="en-US" sz="2000" smtClean="0"/>
              <a:t>: </a:t>
            </a:r>
            <a:r>
              <a:rPr lang="en-US" sz="2000" i="1" smtClean="0"/>
              <a:t>Producer Consumer – Finite Buffer </a:t>
            </a:r>
            <a:r>
              <a:rPr lang="en-US" sz="2000" smtClean="0"/>
              <a:t>dengan </a:t>
            </a:r>
            <a:br>
              <a:rPr lang="en-US" sz="2000" smtClean="0"/>
            </a:br>
            <a:r>
              <a:rPr lang="en-US" sz="2000" i="1" smtClean="0">
                <a:solidFill>
                  <a:srgbClr val="FF0066"/>
                </a:solidFill>
              </a:rPr>
              <a:t>Message Passing </a:t>
            </a:r>
            <a:r>
              <a:rPr lang="en-US" sz="1600" smtClean="0"/>
              <a:t>(1)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114800" cy="5257800"/>
          </a:xfrm>
        </p:spPr>
        <p:txBody>
          <a:bodyPr/>
          <a:lstStyle/>
          <a:p>
            <a:pPr eaLnBrk="1" hangingPunct="1"/>
            <a:r>
              <a:rPr lang="en-US" sz="2300" smtClean="0"/>
              <a:t>Digunakan 2 buah </a:t>
            </a:r>
            <a:r>
              <a:rPr lang="en-US" sz="2300" i="1" smtClean="0"/>
              <a:t>mailbox</a:t>
            </a:r>
            <a:r>
              <a:rPr lang="en-US" sz="2300" smtClean="0"/>
              <a:t> (</a:t>
            </a:r>
            <a:r>
              <a:rPr lang="en-US" sz="2300" i="1" smtClean="0"/>
              <a:t>mayproduce</a:t>
            </a:r>
            <a:r>
              <a:rPr lang="en-US" sz="2300" smtClean="0"/>
              <a:t> dan </a:t>
            </a:r>
            <a:r>
              <a:rPr lang="en-US" sz="2300" i="1" smtClean="0"/>
              <a:t>mayconsume</a:t>
            </a:r>
            <a:r>
              <a:rPr lang="en-US" sz="2300" smtClean="0"/>
              <a:t>)</a:t>
            </a:r>
          </a:p>
          <a:p>
            <a:pPr eaLnBrk="1" hangingPunct="1"/>
            <a:r>
              <a:rPr lang="en-US" sz="2300" smtClean="0">
                <a:solidFill>
                  <a:schemeClr val="tx1"/>
                </a:solidFill>
              </a:rPr>
              <a:t>Produser</a:t>
            </a:r>
            <a:r>
              <a:rPr lang="en-US" sz="2300" smtClean="0"/>
              <a:t> dapat berproduksi terus menerus dan akan berhenti dengan sendirinya bila </a:t>
            </a:r>
            <a:r>
              <a:rPr lang="en-US" sz="2300" i="1" smtClean="0"/>
              <a:t>buffer</a:t>
            </a:r>
            <a:r>
              <a:rPr lang="en-US" sz="2300" smtClean="0"/>
              <a:t> </a:t>
            </a:r>
            <a:r>
              <a:rPr lang="en-US" sz="2300" u="sng" smtClean="0"/>
              <a:t>telah penuh</a:t>
            </a:r>
          </a:p>
          <a:p>
            <a:pPr eaLnBrk="1" hangingPunct="1"/>
            <a:r>
              <a:rPr lang="en-US" sz="2300" smtClean="0">
                <a:solidFill>
                  <a:schemeClr val="tx1"/>
                </a:solidFill>
              </a:rPr>
              <a:t>Consumer</a:t>
            </a:r>
            <a:r>
              <a:rPr lang="en-US" sz="2300" smtClean="0"/>
              <a:t> dapat mengkonsumsi terus menerus dan akan berhenti dengan sendirinya bila </a:t>
            </a:r>
            <a:r>
              <a:rPr lang="en-US" sz="2300" i="1" smtClean="0"/>
              <a:t>buffer</a:t>
            </a:r>
            <a:r>
              <a:rPr lang="en-US" sz="2300" smtClean="0"/>
              <a:t> </a:t>
            </a:r>
            <a:r>
              <a:rPr lang="en-US" sz="2300" u="sng" smtClean="0"/>
              <a:t>sudah kosong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00600" y="70556"/>
          <a:ext cx="4267200" cy="6558844"/>
        </p:xfrm>
        <a:graphic>
          <a:graphicData uri="http://schemas.openxmlformats.org/presentationml/2006/ole">
            <p:oleObj spid="_x0000_s7170" name="Image" r:id="rId3" imgW="5130159" imgH="6730159" progId="Photoshop.Image.7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FF0066"/>
                </a:solidFill>
              </a:rPr>
              <a:t>Contoh Kasus</a:t>
            </a:r>
            <a:r>
              <a:rPr lang="en-US" sz="2800" smtClean="0"/>
              <a:t>: Producer </a:t>
            </a:r>
            <a:r>
              <a:rPr lang="en-US" sz="2800" i="1" smtClean="0"/>
              <a:t>Consumer – Finite Buffer </a:t>
            </a:r>
            <a:r>
              <a:rPr lang="en-US" sz="2800" smtClean="0"/>
              <a:t>dengan </a:t>
            </a:r>
            <a:r>
              <a:rPr lang="en-US" sz="2800" i="1" smtClean="0"/>
              <a:t>Message Passing </a:t>
            </a:r>
            <a:r>
              <a:rPr lang="en-US" sz="2000" smtClean="0"/>
              <a:t>(2)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/>
              <a:t>Dapat digunakan untuk saling tukar menukar pesan antar proses</a:t>
            </a:r>
          </a:p>
          <a:p>
            <a:pPr eaLnBrk="1" hangingPunct="1"/>
            <a:r>
              <a:rPr lang="en-US" sz="2800" smtClean="0"/>
              <a:t>Sangat fleksibel</a:t>
            </a:r>
          </a:p>
          <a:p>
            <a:pPr eaLnBrk="1" hangingPunct="1"/>
            <a:r>
              <a:rPr lang="en-US" sz="2800" smtClean="0"/>
              <a:t>Jumlah produser dan konsumer masing-masing dapat lebih dari satu selama mempunyai akses  ke kedua </a:t>
            </a:r>
            <a:r>
              <a:rPr lang="en-US" sz="2800" i="1" smtClean="0"/>
              <a:t>mailbox</a:t>
            </a:r>
          </a:p>
          <a:p>
            <a:pPr eaLnBrk="1" hangingPunct="1"/>
            <a:r>
              <a:rPr lang="en-US" sz="2800" smtClean="0"/>
              <a:t>Dapat diterapkan pada sistem terdistribusi dimana produser dan konsumer terletak pada sisi yang berlainan</a:t>
            </a:r>
            <a:endParaRPr lang="en-US" sz="2800" smtClean="0">
              <a:solidFill>
                <a:srgbClr val="00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Contoh kasus: </a:t>
            </a:r>
            <a:r>
              <a:rPr lang="en-US" sz="3200" i="1" smtClean="0"/>
              <a:t>Reader/Writer</a:t>
            </a:r>
            <a:endParaRPr lang="en-US" sz="700" i="1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Deskripsi masalah: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Terdapat data yang dapat diakses oleh sejumlah proses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Data dapat berupa: file, block memori utama, sekumpulan register prosesor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Terdapat sejumlah proses yang </a:t>
            </a:r>
            <a:r>
              <a:rPr lang="en-US" sz="2400" b="1" smtClean="0">
                <a:solidFill>
                  <a:srgbClr val="FF0000"/>
                </a:solidFill>
              </a:rPr>
              <a:t>hanya</a:t>
            </a:r>
            <a:r>
              <a:rPr lang="en-US" sz="2400" smtClean="0"/>
              <a:t> membaca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Terdapat sejumlah proses yang </a:t>
            </a:r>
            <a:r>
              <a:rPr lang="en-US" sz="2400" b="1" smtClean="0">
                <a:solidFill>
                  <a:srgbClr val="FF0000"/>
                </a:solidFill>
              </a:rPr>
              <a:t>hanya</a:t>
            </a:r>
            <a:r>
              <a:rPr lang="en-US" sz="2400" smtClean="0"/>
              <a:t> menulis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Jumlah pembaca dalam satu saat </a:t>
            </a:r>
            <a:r>
              <a:rPr lang="en-US" sz="2400" b="1" smtClean="0">
                <a:solidFill>
                  <a:srgbClr val="006600"/>
                </a:solidFill>
              </a:rPr>
              <a:t>boleh</a:t>
            </a:r>
            <a:r>
              <a:rPr lang="en-US" sz="2400" smtClean="0"/>
              <a:t> lebih dari satu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Jumlah penulis boleh lebih dari satu, tetapi dalam satu saat </a:t>
            </a:r>
            <a:r>
              <a:rPr lang="en-US" sz="2400" b="1" smtClean="0">
                <a:solidFill>
                  <a:srgbClr val="FF0000"/>
                </a:solidFill>
              </a:rPr>
              <a:t>hanya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rgbClr val="FF0000"/>
                </a:solidFill>
              </a:rPr>
              <a:t>satu</a:t>
            </a:r>
            <a:r>
              <a:rPr lang="en-US" sz="2400" smtClean="0"/>
              <a:t> penulis yang boleh menulis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Bila data sedang ditulis </a:t>
            </a:r>
            <a:r>
              <a:rPr lang="en-US" sz="2400" smtClean="0">
                <a:sym typeface="Wingdings" pitchFamily="2" charset="2"/>
              </a:rPr>
              <a:t> pembaca tidak boleh membaca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Bila data sedang dibaca </a:t>
            </a:r>
            <a:r>
              <a:rPr lang="en-US" sz="2400" smtClean="0">
                <a:sym typeface="Wingdings" pitchFamily="2" charset="2"/>
              </a:rPr>
              <a:t> penulis tidak boleh menulis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50292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Solusi I: </a:t>
            </a:r>
            <a:r>
              <a:rPr lang="en-US" sz="3200" i="1" smtClean="0"/>
              <a:t>Reader/Writer</a:t>
            </a:r>
            <a:r>
              <a:rPr lang="en-US" sz="3200" smtClean="0"/>
              <a:t> </a:t>
            </a:r>
            <a:r>
              <a:rPr lang="en-US" sz="1800" smtClean="0"/>
              <a:t>(1)</a:t>
            </a:r>
            <a:endParaRPr lang="en-US" sz="60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3886200" cy="4953000"/>
          </a:xfrm>
        </p:spPr>
        <p:txBody>
          <a:bodyPr/>
          <a:lstStyle/>
          <a:p>
            <a:pPr eaLnBrk="1" hangingPunct="1"/>
            <a:r>
              <a:rPr lang="en-US" sz="2800" u="sng" smtClean="0"/>
              <a:t>Solusi I dengan </a:t>
            </a:r>
            <a:r>
              <a:rPr lang="en-US" sz="2800" i="1" u="sng" smtClean="0"/>
              <a:t>semaphore</a:t>
            </a:r>
            <a:r>
              <a:rPr lang="en-US" sz="2800" u="sng" smtClean="0"/>
              <a:t>: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0000"/>
                </a:solidFill>
              </a:rPr>
              <a:t>Pembaca diprioritaskan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257800" y="152643"/>
          <a:ext cx="3810000" cy="6476757"/>
        </p:xfrm>
        <a:graphic>
          <a:graphicData uri="http://schemas.openxmlformats.org/presentationml/2006/ole">
            <p:oleObj spid="_x0000_s8194" name="Image" r:id="rId3" imgW="3873016" imgH="7530159" progId="Photoshop.Image.7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Solusi I: </a:t>
            </a:r>
            <a:r>
              <a:rPr lang="en-US" sz="3600" i="1" smtClean="0"/>
              <a:t>Reader/Writer</a:t>
            </a:r>
            <a:r>
              <a:rPr lang="en-US" sz="3600" smtClean="0"/>
              <a:t> </a:t>
            </a:r>
            <a:r>
              <a:rPr lang="en-US" sz="2400" smtClean="0"/>
              <a:t>(2)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410200"/>
          </a:xfrm>
        </p:spPr>
        <p:txBody>
          <a:bodyPr/>
          <a:lstStyle/>
          <a:p>
            <a:pPr eaLnBrk="1" hangingPunct="1"/>
            <a:r>
              <a:rPr lang="en-US" sz="2800" smtClean="0"/>
              <a:t>Keterangan:</a:t>
            </a:r>
          </a:p>
          <a:p>
            <a:pPr lvl="1" eaLnBrk="1" hangingPunct="1"/>
            <a:r>
              <a:rPr lang="en-US" sz="2700" smtClean="0"/>
              <a:t>Pada bagian </a:t>
            </a:r>
            <a:r>
              <a:rPr lang="en-US" sz="2700" i="1" smtClean="0"/>
              <a:t>reader</a:t>
            </a:r>
            <a:r>
              <a:rPr lang="en-US" sz="2700" smtClean="0"/>
              <a:t>:</a:t>
            </a:r>
          </a:p>
          <a:p>
            <a:pPr lvl="2" eaLnBrk="1" hangingPunct="1"/>
            <a:r>
              <a:rPr lang="en-US" sz="2300" b="1" smtClean="0">
                <a:solidFill>
                  <a:srgbClr val="006600"/>
                </a:solidFill>
                <a:latin typeface="Courier New" pitchFamily="49" charset="0"/>
              </a:rPr>
              <a:t>semWait(x)</a:t>
            </a:r>
            <a:r>
              <a:rPr lang="en-US" sz="2300" smtClean="0"/>
              <a:t> digunakan untuk melindungi variabel </a:t>
            </a:r>
            <a:r>
              <a:rPr lang="en-US" sz="2300" b="1" smtClean="0">
                <a:solidFill>
                  <a:srgbClr val="006600"/>
                </a:solidFill>
                <a:latin typeface="Courier New" pitchFamily="49" charset="0"/>
              </a:rPr>
              <a:t>readcount</a:t>
            </a:r>
          </a:p>
          <a:p>
            <a:pPr lvl="2" eaLnBrk="1" hangingPunct="1"/>
            <a:r>
              <a:rPr lang="en-US" sz="2300" b="1" smtClean="0">
                <a:solidFill>
                  <a:srgbClr val="006600"/>
                </a:solidFill>
                <a:latin typeface="Courier New" pitchFamily="49" charset="0"/>
              </a:rPr>
              <a:t>semWait(wsem)</a:t>
            </a:r>
            <a:r>
              <a:rPr lang="en-US" sz="2300" smtClean="0"/>
              <a:t> digunakan untuk mencegah agar selama masih ada yang membaca </a:t>
            </a:r>
            <a:r>
              <a:rPr lang="en-US" sz="2300" smtClean="0">
                <a:sym typeface="Wingdings" pitchFamily="2" charset="2"/>
              </a:rPr>
              <a:t> penulis tidak bisa menulis</a:t>
            </a:r>
          </a:p>
          <a:p>
            <a:pPr lvl="2" eaLnBrk="1" hangingPunct="1"/>
            <a:r>
              <a:rPr lang="en-US" sz="2300" b="1" smtClean="0">
                <a:solidFill>
                  <a:srgbClr val="006600"/>
                </a:solidFill>
                <a:latin typeface="Courier New" pitchFamily="49" charset="0"/>
              </a:rPr>
              <a:t>semSignal(wsem)</a:t>
            </a:r>
            <a:r>
              <a:rPr lang="en-US" sz="2300" smtClean="0"/>
              <a:t> digunakan untuk memberitahu penulis atau pembaca lain bahwa sebuah proses baca telah selesai dilakukan</a:t>
            </a:r>
          </a:p>
          <a:p>
            <a:pPr lvl="2" eaLnBrk="1" hangingPunct="1"/>
            <a:r>
              <a:rPr lang="en-US" smtClean="0"/>
              <a:t>Jumlah pembaca yang membaca dalam satu saat </a:t>
            </a:r>
            <a:r>
              <a:rPr lang="en-US" smtClean="0">
                <a:solidFill>
                  <a:srgbClr val="FF0000"/>
                </a:solidFill>
              </a:rPr>
              <a:t>boleh lebih dari satu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6200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Signal</a:t>
            </a:r>
            <a:r>
              <a:rPr lang="en-US" sz="4000" smtClean="0">
                <a:solidFill>
                  <a:srgbClr val="FF0000"/>
                </a:solidFill>
              </a:rPr>
              <a:t/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2800" smtClean="0"/>
              <a:t>(Monitor Hoare)</a:t>
            </a:r>
            <a:r>
              <a:rPr lang="en-US" sz="4000" smtClean="0"/>
              <a:t> </a:t>
            </a:r>
            <a:r>
              <a:rPr lang="en-US" sz="2400" smtClean="0"/>
              <a:t>(1)</a:t>
            </a:r>
            <a:endParaRPr lang="en-US" sz="140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Karakteristik monitor: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Variabel lokal </a:t>
            </a:r>
            <a:r>
              <a:rPr lang="en-US" sz="3600" smtClean="0">
                <a:solidFill>
                  <a:srgbClr val="FF0066"/>
                </a:solidFill>
              </a:rPr>
              <a:t>hanya</a:t>
            </a:r>
            <a:r>
              <a:rPr lang="en-US" smtClean="0"/>
              <a:t> dapat diakses oleh prosedur yang ada di dalam modul monitor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Sebuah proses dapat masuk ke dalam monitor dengan cara minta salah satu prosedur yang ada di monitor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Dalam satu saat </a:t>
            </a:r>
            <a:r>
              <a:rPr lang="en-US" u="sng" smtClean="0">
                <a:solidFill>
                  <a:schemeClr val="tx1"/>
                </a:solidFill>
              </a:rPr>
              <a:t>hanya ada satu proses</a:t>
            </a:r>
            <a:r>
              <a:rPr lang="en-US" smtClean="0"/>
              <a:t> yang dapat dieksekusi di dalam monitor, proses yang lain harus menunggu giliran (di-blok)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>
                <a:solidFill>
                  <a:srgbClr val="FF0066"/>
                </a:solidFill>
                <a:sym typeface="Wingdings" pitchFamily="2" charset="2"/>
              </a:rPr>
              <a:t>tidak perlu semaphore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Data </a:t>
            </a:r>
            <a:r>
              <a:rPr lang="en-US" i="1" smtClean="0">
                <a:solidFill>
                  <a:schemeClr val="tx1"/>
                </a:solidFill>
              </a:rPr>
              <a:t>variabel global</a:t>
            </a:r>
            <a:r>
              <a:rPr lang="en-US" i="1" smtClean="0"/>
              <a:t> </a:t>
            </a:r>
            <a:r>
              <a:rPr lang="en-US" smtClean="0"/>
              <a:t>dapat dilindungi bila ditaruh di dalam monitor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Solusi I: </a:t>
            </a:r>
            <a:r>
              <a:rPr lang="en-US" sz="3600" i="1" smtClean="0"/>
              <a:t>Reader/Writer</a:t>
            </a:r>
            <a:r>
              <a:rPr lang="en-US" sz="3600" smtClean="0"/>
              <a:t> </a:t>
            </a:r>
            <a:r>
              <a:rPr lang="en-US" sz="2000" smtClean="0"/>
              <a:t>(3)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Keterangan: (cont’d)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Pada bagian </a:t>
            </a:r>
            <a:r>
              <a:rPr lang="en-US" i="1" smtClean="0"/>
              <a:t>writer</a:t>
            </a:r>
            <a:r>
              <a:rPr lang="en-US" smtClean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6600"/>
                </a:solidFill>
                <a:latin typeface="Courier New" pitchFamily="49" charset="0"/>
              </a:rPr>
              <a:t>semWait(wsem)</a:t>
            </a:r>
            <a:r>
              <a:rPr lang="en-US" sz="2600" smtClean="0"/>
              <a:t> digunakan untuk mencegah agar pada saat penulisan tidak ada penulis lain atau pembaca yang dapat mengganggu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6600"/>
                </a:solidFill>
                <a:latin typeface="Courier New" pitchFamily="49" charset="0"/>
              </a:rPr>
              <a:t>semSignal(wsem)</a:t>
            </a:r>
            <a:r>
              <a:rPr lang="en-US" sz="2600" smtClean="0"/>
              <a:t> digunakan untuk memberitahu penulis lain atau pembaca bahwa sebuah proses tulis telah selesai dilakukan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600" smtClean="0"/>
              <a:t>Jumlah penulis yang menulis dalam satu saat </a:t>
            </a:r>
            <a:r>
              <a:rPr lang="en-US" sz="2600" smtClean="0">
                <a:solidFill>
                  <a:srgbClr val="FF0000"/>
                </a:solidFill>
              </a:rPr>
              <a:t>hanya satu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600" smtClean="0"/>
              <a:t>Jumlah penulis yang menunggu giliran </a:t>
            </a:r>
            <a:r>
              <a:rPr lang="en-US" sz="2600" smtClean="0">
                <a:solidFill>
                  <a:srgbClr val="FF0000"/>
                </a:solidFill>
              </a:rPr>
              <a:t>hanya satu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4343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Solusi II: </a:t>
            </a:r>
            <a:r>
              <a:rPr lang="en-US" sz="2800" i="1" smtClean="0"/>
              <a:t>Reader/Writer</a:t>
            </a:r>
            <a:r>
              <a:rPr lang="en-US" sz="2800" smtClean="0"/>
              <a:t> </a:t>
            </a:r>
            <a:r>
              <a:rPr lang="en-US" sz="1600" smtClean="0"/>
              <a:t>(1)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u="sng" smtClean="0"/>
              <a:t>Solusi II dengan </a:t>
            </a:r>
            <a:r>
              <a:rPr lang="en-US" sz="2800" i="1" u="sng" smtClean="0"/>
              <a:t>semaphore</a:t>
            </a:r>
            <a:r>
              <a:rPr lang="en-US" sz="2800" u="sng" smtClean="0"/>
              <a:t>: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0000"/>
                </a:solidFill>
              </a:rPr>
              <a:t>Penulis diprioritaskan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24400" y="0"/>
          <a:ext cx="4343400" cy="6629400"/>
        </p:xfrm>
        <a:graphic>
          <a:graphicData uri="http://schemas.openxmlformats.org/presentationml/2006/ole">
            <p:oleObj spid="_x0000_s9218" name="Image" r:id="rId3" imgW="6298413" imgH="10273016" progId="Photoshop.Image.7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Solusi II: </a:t>
            </a:r>
            <a:r>
              <a:rPr lang="en-US" sz="3200" i="1" smtClean="0"/>
              <a:t>Reader/Writer</a:t>
            </a:r>
            <a:r>
              <a:rPr lang="en-US" sz="3200" smtClean="0"/>
              <a:t> </a:t>
            </a:r>
            <a:r>
              <a:rPr lang="en-US" sz="2000" smtClean="0"/>
              <a:t>(2)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Keterangan: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Pada bagian </a:t>
            </a:r>
            <a:r>
              <a:rPr lang="en-US" sz="2400" i="1" smtClean="0"/>
              <a:t>reader</a:t>
            </a:r>
            <a:r>
              <a:rPr lang="en-US" sz="2400" smtClean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semWait(z)</a:t>
            </a:r>
            <a:r>
              <a:rPr lang="en-US" smtClean="0"/>
              <a:t> digunakan untuk mencegah agar jumlah pembaca yang antri di belakang pembaca yang sedang menunggu giliran dari penulis hanya satu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semWait(rsem)</a:t>
            </a:r>
            <a:r>
              <a:rPr lang="en-US" smtClean="0"/>
              <a:t> digunakan untuk mencegah pembaca agar tidak dapat membaca selama masih ada</a:t>
            </a:r>
            <a:r>
              <a:rPr lang="en-US" smtClean="0">
                <a:sym typeface="Wingdings" pitchFamily="2" charset="2"/>
              </a:rPr>
              <a:t> penulis yang sedang menulis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semWait(x)</a:t>
            </a:r>
            <a:r>
              <a:rPr lang="en-US" smtClean="0"/>
              <a:t> digunakan untuk melindungi variabel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readcount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semWait(wsem)</a:t>
            </a:r>
            <a:r>
              <a:rPr lang="en-US" smtClean="0"/>
              <a:t> digunakan untuk mencegah penulis melakukan penulisan pada saat sedang ada pembaca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sym typeface="Wingdings" pitchFamily="2" charset="2"/>
              </a:rPr>
              <a:t>Pada saat giliran penulis  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paling banyak</a:t>
            </a:r>
            <a:r>
              <a:rPr lang="en-US" smtClean="0">
                <a:sym typeface="Wingdings" pitchFamily="2" charset="2"/>
              </a:rPr>
              <a:t> hanya akan terdapat 2 pembaca yang sedang antri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Solusi II: </a:t>
            </a:r>
            <a:r>
              <a:rPr lang="en-US" sz="3200" i="1" smtClean="0"/>
              <a:t>Reader/Writer</a:t>
            </a:r>
            <a:r>
              <a:rPr lang="en-US" sz="3200" smtClean="0"/>
              <a:t> </a:t>
            </a:r>
            <a:r>
              <a:rPr lang="en-US" sz="2000" smtClean="0"/>
              <a:t>(3)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Keterangan: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Pada bagian </a:t>
            </a:r>
            <a:r>
              <a:rPr lang="en-US" i="1" smtClean="0"/>
              <a:t>writer</a:t>
            </a:r>
            <a:r>
              <a:rPr lang="en-US" smtClean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500" b="1" smtClean="0">
                <a:solidFill>
                  <a:srgbClr val="006600"/>
                </a:solidFill>
                <a:latin typeface="Courier New" pitchFamily="49" charset="0"/>
              </a:rPr>
              <a:t>semWait(y)</a:t>
            </a:r>
            <a:r>
              <a:rPr lang="en-US" sz="2500" smtClean="0"/>
              <a:t> digunakan untuk melindungi variabel </a:t>
            </a:r>
            <a:r>
              <a:rPr lang="en-US" sz="2500" b="1" smtClean="0">
                <a:solidFill>
                  <a:srgbClr val="006600"/>
                </a:solidFill>
                <a:latin typeface="Courier New" pitchFamily="49" charset="0"/>
              </a:rPr>
              <a:t>writecount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500" b="1" smtClean="0">
                <a:solidFill>
                  <a:srgbClr val="006600"/>
                </a:solidFill>
                <a:latin typeface="Courier New" pitchFamily="49" charset="0"/>
              </a:rPr>
              <a:t>semWait(rsem)</a:t>
            </a:r>
            <a:r>
              <a:rPr lang="en-US" sz="2500" smtClean="0"/>
              <a:t> digunakan untuk mencegah pembaca agar tidak dapat membaca selama masih ada</a:t>
            </a:r>
            <a:r>
              <a:rPr lang="en-US" sz="2500" smtClean="0">
                <a:sym typeface="Wingdings" pitchFamily="2" charset="2"/>
              </a:rPr>
              <a:t> penulis yang sedang menulis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500" b="1" smtClean="0">
                <a:solidFill>
                  <a:srgbClr val="006600"/>
                </a:solidFill>
                <a:latin typeface="Courier New" pitchFamily="49" charset="0"/>
              </a:rPr>
              <a:t>semWait(wsem)</a:t>
            </a:r>
            <a:r>
              <a:rPr lang="en-US" sz="2500" smtClean="0"/>
              <a:t> digunakan untuk melindungi critical section </a:t>
            </a:r>
            <a:r>
              <a:rPr lang="en-US" sz="2500" smtClean="0">
                <a:sym typeface="Wingdings" pitchFamily="2" charset="2"/>
              </a:rPr>
              <a:t> dalam satu saat </a:t>
            </a:r>
            <a:r>
              <a:rPr lang="en-US" sz="2500" smtClean="0">
                <a:solidFill>
                  <a:srgbClr val="FF0000"/>
                </a:solidFill>
                <a:sym typeface="Wingdings" pitchFamily="2" charset="2"/>
              </a:rPr>
              <a:t>hanya satu</a:t>
            </a:r>
            <a:r>
              <a:rPr lang="en-US" sz="2500" smtClean="0">
                <a:sym typeface="Wingdings" pitchFamily="2" charset="2"/>
              </a:rPr>
              <a:t> penulis yang boleh menulis</a:t>
            </a:r>
            <a:endParaRPr lang="en-US" sz="2500" smtClean="0"/>
          </a:p>
          <a:p>
            <a:pPr lvl="2" eaLnBrk="1" hangingPunct="1">
              <a:lnSpc>
                <a:spcPct val="80000"/>
              </a:lnSpc>
            </a:pPr>
            <a:r>
              <a:rPr lang="en-US" sz="2500" b="1" smtClean="0">
                <a:solidFill>
                  <a:srgbClr val="006600"/>
                </a:solidFill>
                <a:latin typeface="Courier New" pitchFamily="49" charset="0"/>
              </a:rPr>
              <a:t>semSignal(rsem)</a:t>
            </a:r>
            <a:r>
              <a:rPr lang="en-US" sz="2500" smtClean="0"/>
              <a:t> digunakan untuk memberi kesempatan kepada pembaca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500" smtClean="0">
                <a:sym typeface="Wingdings" pitchFamily="2" charset="2"/>
              </a:rPr>
              <a:t>Jumlah penulis dalam antrian </a:t>
            </a:r>
            <a:r>
              <a:rPr lang="en-US" sz="2500" smtClean="0">
                <a:solidFill>
                  <a:srgbClr val="FF0000"/>
                </a:solidFill>
                <a:sym typeface="Wingdings" pitchFamily="2" charset="2"/>
              </a:rPr>
              <a:t>boleh banyak</a:t>
            </a:r>
            <a:endParaRPr lang="en-US" sz="2500" smtClean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441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Solusi III: </a:t>
            </a:r>
            <a:r>
              <a:rPr lang="en-US" sz="2400" i="1" smtClean="0"/>
              <a:t>Reader/Writer</a:t>
            </a:r>
            <a:r>
              <a:rPr lang="en-US" sz="2400" smtClean="0"/>
              <a:t> dengan </a:t>
            </a:r>
            <a:r>
              <a:rPr lang="en-US" sz="2400" i="1" smtClean="0"/>
              <a:t>Message Passing </a:t>
            </a:r>
            <a:r>
              <a:rPr lang="en-US" sz="1400" smtClean="0"/>
              <a:t>(1)</a:t>
            </a:r>
          </a:p>
        </p:txBody>
      </p:sp>
      <p:grpSp>
        <p:nvGrpSpPr>
          <p:cNvPr id="10246" name="Group 3"/>
          <p:cNvGrpSpPr>
            <a:grpSpLocks/>
          </p:cNvGrpSpPr>
          <p:nvPr/>
        </p:nvGrpSpPr>
        <p:grpSpPr bwMode="auto">
          <a:xfrm>
            <a:off x="1219200" y="152400"/>
            <a:ext cx="7848600" cy="6477000"/>
            <a:chOff x="624" y="288"/>
            <a:chExt cx="4944" cy="3888"/>
          </a:xfrm>
        </p:grpSpPr>
        <p:graphicFrame>
          <p:nvGraphicFramePr>
            <p:cNvPr id="10242" name="Object 4"/>
            <p:cNvGraphicFramePr>
              <a:graphicFrameLocks noChangeAspect="1"/>
            </p:cNvGraphicFramePr>
            <p:nvPr/>
          </p:nvGraphicFramePr>
          <p:xfrm>
            <a:off x="624" y="1008"/>
            <a:ext cx="2332" cy="3168"/>
          </p:xfrm>
          <a:graphic>
            <a:graphicData uri="http://schemas.openxmlformats.org/presentationml/2006/ole">
              <p:oleObj spid="_x0000_s10242" name="Image" r:id="rId3" imgW="3288889" imgH="4469841" progId="Photoshop.Image.7">
                <p:embed/>
              </p:oleObj>
            </a:graphicData>
          </a:graphic>
        </p:graphicFrame>
        <p:graphicFrame>
          <p:nvGraphicFramePr>
            <p:cNvPr id="10243" name="Object 5"/>
            <p:cNvGraphicFramePr>
              <a:graphicFrameLocks noChangeAspect="1"/>
            </p:cNvGraphicFramePr>
            <p:nvPr/>
          </p:nvGraphicFramePr>
          <p:xfrm>
            <a:off x="3012" y="288"/>
            <a:ext cx="2556" cy="3888"/>
          </p:xfrm>
          <a:graphic>
            <a:graphicData uri="http://schemas.openxmlformats.org/presentationml/2006/ole">
              <p:oleObj spid="_x0000_s10243" name="Image" r:id="rId4" imgW="4126984" imgH="6273016" progId="Photoshop.Image.7">
                <p:embed/>
              </p:oleObj>
            </a:graphicData>
          </a:graphic>
        </p:graphicFrame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2880" y="1776"/>
              <a:ext cx="960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arrow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2832" y="1920"/>
              <a:ext cx="1056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arrow" w="lg" len="lg"/>
              <a:tailEnd type="non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 flipV="1">
              <a:off x="2688" y="1200"/>
              <a:ext cx="1152" cy="10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arrow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2688" y="2304"/>
              <a:ext cx="1008" cy="13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arrow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 flipV="1">
              <a:off x="2784" y="1728"/>
              <a:ext cx="1104" cy="1632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arrow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 flipV="1">
              <a:off x="2640" y="3072"/>
              <a:ext cx="1056" cy="384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 type="arrow" w="lg" len="lg"/>
              <a:tailEnd type="non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 flipV="1">
              <a:off x="2544" y="3168"/>
              <a:ext cx="1152" cy="672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arrow" w="lg" len="lg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1066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Penulis diprio-ritaskan</a:t>
            </a: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Solusi III: </a:t>
            </a:r>
            <a:r>
              <a:rPr lang="en-US" sz="2800" i="1" smtClean="0"/>
              <a:t>Reader/Writer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/>
              <a:t>dengan </a:t>
            </a:r>
            <a:r>
              <a:rPr lang="en-US" sz="2800" i="1" smtClean="0"/>
              <a:t>Message Passing </a:t>
            </a:r>
            <a:r>
              <a:rPr lang="en-US" sz="1600" smtClean="0"/>
              <a:t>(2)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Keterangan: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Variabel </a:t>
            </a:r>
            <a:r>
              <a:rPr lang="en-US" sz="2400" i="1" smtClean="0"/>
              <a:t>count</a:t>
            </a:r>
            <a:r>
              <a:rPr lang="en-US" sz="2400" smtClean="0"/>
              <a:t> diinisialisasi dengan angka lebih besar dari jumlah pembaca, untuk contoh di atas count = 100 </a:t>
            </a:r>
            <a:r>
              <a:rPr lang="en-US" sz="2400" smtClean="0">
                <a:sym typeface="Wingdings" pitchFamily="2" charset="2"/>
              </a:rPr>
              <a:t> jumlah pembaca &lt; 100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Jika count &gt; 0: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smtClean="0">
                <a:sym typeface="Wingdings" pitchFamily="2" charset="2"/>
              </a:rPr>
              <a:t>Penulis langsung dilayani, tanpa menunggu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>
                <a:sym typeface="Wingdings" pitchFamily="2" charset="2"/>
              </a:rPr>
              <a:t>Jika count = 0: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smtClean="0">
                <a:sym typeface="Wingdings" pitchFamily="2" charset="2"/>
              </a:rPr>
              <a:t>Hanya penulis yang diterima, request dari pembaca tidak diterima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smtClean="0">
                <a:sym typeface="Wingdings" pitchFamily="2" charset="2"/>
              </a:rPr>
              <a:t>Penulis baru dapat menulis bila semua pembaca yang sedang membaca telah selesai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smtClean="0">
                <a:sym typeface="Wingdings" pitchFamily="2" charset="2"/>
              </a:rPr>
              <a:t>Jika count &lt; 0: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smtClean="0">
                <a:sym typeface="Wingdings" pitchFamily="2" charset="2"/>
              </a:rPr>
              <a:t>Penulis baru dapat menulis setelah semua pembaca yang sedang membaca telah selesai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Pustaka</a:t>
            </a:r>
            <a:endParaRPr lang="en-US" sz="18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334000"/>
          </a:xfrm>
        </p:spPr>
        <p:txBody>
          <a:bodyPr/>
          <a:lstStyle/>
          <a:p>
            <a:pPr marL="1431925" indent="-1431925" eaLnBrk="1" hangingPunct="1"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800" smtClean="0"/>
              <a:t>[STA09]	Stallings, William. 2009. </a:t>
            </a:r>
            <a:r>
              <a:rPr lang="en-US" sz="2800" i="1" smtClean="0">
                <a:solidFill>
                  <a:schemeClr val="tx1"/>
                </a:solidFill>
              </a:rPr>
              <a:t>Operating System: Internal and Design Principles</a:t>
            </a:r>
            <a:r>
              <a:rPr lang="en-US" sz="2800" smtClean="0"/>
              <a:t>. 6</a:t>
            </a:r>
            <a:r>
              <a:rPr lang="en-US" sz="2800" baseline="30000" smtClean="0"/>
              <a:t>th</a:t>
            </a:r>
            <a:r>
              <a:rPr lang="en-US" sz="2800" smtClean="0"/>
              <a:t> edition. Prentice Hall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620000" cy="648000"/>
          </a:xfrm>
        </p:spPr>
        <p:txBody>
          <a:bodyPr/>
          <a:lstStyle/>
          <a:p>
            <a:pPr eaLnBrk="1" hangingPunct="1">
              <a:lnSpc>
                <a:spcPts val="4000"/>
              </a:lnSpc>
              <a:defRPr/>
            </a:pPr>
            <a:r>
              <a:rPr lang="en-US" sz="32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Signal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2800" smtClean="0"/>
              <a:t>(Monitor Hoare)</a:t>
            </a:r>
            <a:r>
              <a:rPr lang="en-US" smtClean="0"/>
              <a:t> </a:t>
            </a:r>
            <a:r>
              <a:rPr lang="en-US" sz="2400" smtClean="0"/>
              <a:t>(2)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Fungsi untuk keperluan sinkronisasi: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cwait(c):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Akan </a:t>
            </a:r>
            <a:r>
              <a:rPr lang="en-US" smtClean="0">
                <a:solidFill>
                  <a:srgbClr val="FF0066"/>
                </a:solidFill>
              </a:rPr>
              <a:t>menunda</a:t>
            </a:r>
            <a:r>
              <a:rPr lang="en-US" smtClean="0"/>
              <a:t> eksekusi proses yang memanggil prosedur di dalam monitor sampai </a:t>
            </a:r>
            <a:r>
              <a:rPr lang="en-US" i="1" smtClean="0"/>
              <a:t>variabel</a:t>
            </a:r>
            <a:r>
              <a:rPr lang="en-US" smtClean="0"/>
              <a:t> kondisi </a:t>
            </a:r>
            <a:r>
              <a:rPr lang="en-US" b="1" smtClean="0">
                <a:latin typeface="Courier New" pitchFamily="49" charset="0"/>
              </a:rPr>
              <a:t>c</a:t>
            </a:r>
            <a:r>
              <a:rPr lang="en-US" smtClean="0"/>
              <a:t> terpenuhi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csignal(c):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Akan mengaktifkan eksekusi proses yang tertunda oleh fungsi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cwait(c)</a:t>
            </a:r>
            <a:r>
              <a:rPr lang="en-US" smtClean="0"/>
              <a:t>dengan mengirimkan signal </a:t>
            </a:r>
            <a:r>
              <a:rPr lang="en-US" i="1" smtClean="0"/>
              <a:t>variabel</a:t>
            </a:r>
            <a:r>
              <a:rPr lang="en-US" smtClean="0"/>
              <a:t> kondisi </a:t>
            </a:r>
            <a:r>
              <a:rPr lang="en-US" b="1" smtClean="0">
                <a:latin typeface="Courier New" pitchFamily="49" charset="0"/>
              </a:rPr>
              <a:t>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Signal ini akan </a:t>
            </a:r>
            <a:r>
              <a:rPr lang="en-US" smtClean="0">
                <a:solidFill>
                  <a:srgbClr val="FF0000"/>
                </a:solidFill>
              </a:rPr>
              <a:t>hilang dengan sendirinya</a:t>
            </a:r>
            <a:r>
              <a:rPr lang="en-US" smtClean="0"/>
              <a:t> jika tidak ada proses yang membutuhkan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>
                <a:solidFill>
                  <a:srgbClr val="006600"/>
                </a:solidFill>
                <a:sym typeface="Wingdings" pitchFamily="2" charset="2"/>
              </a:rPr>
              <a:t>berbeda dengan semaphore</a:t>
            </a:r>
            <a:r>
              <a:rPr lang="en-US" smtClean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419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Monitor Dengan </a:t>
            </a:r>
            <a:r>
              <a:rPr lang="en-US" sz="2800" smtClean="0">
                <a:solidFill>
                  <a:srgbClr val="FF0000"/>
                </a:solidFill>
              </a:rPr>
              <a:t>Signal</a:t>
            </a:r>
            <a:r>
              <a:rPr lang="en-US" sz="2800" smtClean="0"/>
              <a:t> </a:t>
            </a:r>
            <a:r>
              <a:rPr lang="en-US" sz="2000" smtClean="0"/>
              <a:t>(Monitor Hoare)</a:t>
            </a:r>
            <a:r>
              <a:rPr lang="en-US" sz="2800" smtClean="0"/>
              <a:t> </a:t>
            </a:r>
            <a:r>
              <a:rPr lang="en-US" sz="1600" smtClean="0"/>
              <a:t>(3)</a:t>
            </a:r>
            <a:endParaRPr lang="en-US" sz="90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22098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Struktur monitor: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267200" y="0"/>
          <a:ext cx="4876800" cy="6629400"/>
        </p:xfrm>
        <a:graphic>
          <a:graphicData uri="http://schemas.openxmlformats.org/presentationml/2006/ole">
            <p:oleObj spid="_x0000_s1026" name="Image" r:id="rId3" imgW="4838095" imgH="7187302" progId="Photoshop.Image.7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620000" cy="914400"/>
          </a:xfrm>
        </p:spPr>
        <p:txBody>
          <a:bodyPr/>
          <a:lstStyle/>
          <a:p>
            <a:pPr eaLnBrk="1" hangingPunct="1">
              <a:lnSpc>
                <a:spcPts val="37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Signal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2400" smtClean="0"/>
              <a:t>(Monitor Hoare)</a:t>
            </a:r>
            <a:r>
              <a:rPr lang="en-US" sz="3600" smtClean="0"/>
              <a:t> </a:t>
            </a:r>
            <a:r>
              <a:rPr lang="en-US" sz="2000" smtClean="0"/>
              <a:t>(4)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pPr eaLnBrk="1" hangingPunct="1"/>
            <a:r>
              <a:rPr lang="en-US" sz="2800" smtClean="0"/>
              <a:t>Mekanisme monitor: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Dalam satu saat </a:t>
            </a:r>
            <a:r>
              <a:rPr lang="en-US" sz="3200" smtClean="0">
                <a:solidFill>
                  <a:srgbClr val="FF0066"/>
                </a:solidFill>
              </a:rPr>
              <a:t>hanya satu proses saja</a:t>
            </a:r>
            <a:r>
              <a:rPr lang="en-US" sz="2400" smtClean="0"/>
              <a:t> yang boleh memanggil prosedur di dalam monitor </a:t>
            </a:r>
            <a:r>
              <a:rPr lang="en-US" sz="2400" smtClean="0">
                <a:sym typeface="Wingdings" pitchFamily="2" charset="2"/>
              </a:rPr>
              <a:t> proses lain harus antri di luar monitor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Proses yang sedang aktif di monitor dapat ter-blok jika memenuhi kondisi tertentu  masuk ke dalam antrian </a:t>
            </a:r>
            <a:r>
              <a:rPr lang="en-US" sz="2400" u="sng" smtClean="0">
                <a:sym typeface="Wingdings" pitchFamily="2" charset="2"/>
              </a:rPr>
              <a:t>di dalam</a:t>
            </a:r>
            <a:r>
              <a:rPr lang="en-US" sz="2400" smtClean="0">
                <a:sym typeface="Wingdings" pitchFamily="2" charset="2"/>
              </a:rPr>
              <a:t> monitor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Proses akan keluar dari monitor setelah menjalankan fungsi </a:t>
            </a: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csignal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Jika sampai akhir prosedur fungsi </a:t>
            </a:r>
            <a:r>
              <a:rPr lang="en-US" sz="2400" b="1" smtClean="0">
                <a:solidFill>
                  <a:srgbClr val="006600"/>
                </a:solidFill>
                <a:latin typeface="Courier New" pitchFamily="49" charset="0"/>
              </a:rPr>
              <a:t>csignal</a:t>
            </a:r>
            <a:r>
              <a:rPr lang="en-US" sz="2400" smtClean="0"/>
              <a:t> tidak tereksekusi </a:t>
            </a:r>
            <a:r>
              <a:rPr lang="en-US" sz="2400" smtClean="0">
                <a:sym typeface="Wingdings" pitchFamily="2" charset="2"/>
              </a:rPr>
              <a:t> proses tersebut di-blok dan dimasukkan ke antrian </a:t>
            </a:r>
            <a:r>
              <a:rPr lang="en-US" sz="2400" i="1" smtClean="0">
                <a:solidFill>
                  <a:srgbClr val="FF0066"/>
                </a:solidFill>
                <a:sym typeface="Wingdings" pitchFamily="2" charset="2"/>
              </a:rPr>
              <a:t>urgent</a:t>
            </a:r>
            <a:r>
              <a:rPr lang="en-US" sz="2400" smtClean="0">
                <a:solidFill>
                  <a:srgbClr val="FF0066"/>
                </a:solidFill>
                <a:sym typeface="Wingdings" pitchFamily="2" charset="2"/>
              </a:rPr>
              <a:t>, </a:t>
            </a:r>
            <a:r>
              <a:rPr lang="en-US" sz="2400" smtClean="0">
                <a:sym typeface="Wingdings" pitchFamily="2" charset="2"/>
              </a:rPr>
              <a:t>sehingga monitor dapat digunakan oleh proses lain</a:t>
            </a:r>
            <a:endParaRPr lang="en-US" sz="2400" smtClean="0"/>
          </a:p>
        </p:txBody>
      </p:sp>
      <p:sp>
        <p:nvSpPr>
          <p:cNvPr id="5" name="TextBox 4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 eaLnBrk="1" hangingPunct="1"/>
            <a:r>
              <a:rPr lang="en-US" sz="2000" smtClean="0"/>
              <a:t>Contoh: </a:t>
            </a:r>
            <a:r>
              <a:rPr lang="en-US" sz="2000" i="1" smtClean="0"/>
              <a:t>Bounded-buffer producer consumer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71767"/>
            <a:ext cx="8001000" cy="503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29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838200"/>
          </a:xfrm>
        </p:spPr>
        <p:txBody>
          <a:bodyPr/>
          <a:lstStyle/>
          <a:p>
            <a:pPr eaLnBrk="1" hangingPunct="1">
              <a:lnSpc>
                <a:spcPts val="3500"/>
              </a:lnSpc>
              <a:defRPr/>
            </a:pPr>
            <a:r>
              <a:rPr lang="en-US" sz="3600" smtClean="0"/>
              <a:t>Monitor Dengan </a:t>
            </a:r>
            <a:r>
              <a:rPr lang="en-US" sz="3600" smtClean="0">
                <a:solidFill>
                  <a:srgbClr val="FF0000"/>
                </a:solidFill>
              </a:rPr>
              <a:t>Signal</a:t>
            </a:r>
            <a:br>
              <a:rPr lang="en-US" sz="3600" smtClean="0">
                <a:solidFill>
                  <a:srgbClr val="FF0000"/>
                </a:solidFill>
              </a:rPr>
            </a:br>
            <a:r>
              <a:rPr lang="en-US" sz="2400" smtClean="0"/>
              <a:t>(Monitor Hoare)</a:t>
            </a:r>
            <a:r>
              <a:rPr lang="en-US" sz="3600" smtClean="0"/>
              <a:t> </a:t>
            </a:r>
            <a:r>
              <a:rPr lang="en-US" sz="2000" smtClean="0"/>
              <a:t>(5)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609600"/>
          </a:xfrm>
        </p:spPr>
        <p:txBody>
          <a:bodyPr/>
          <a:lstStyle/>
          <a:p>
            <a:pPr eaLnBrk="1" hangingPunct="1">
              <a:lnSpc>
                <a:spcPts val="3500"/>
              </a:lnSpc>
              <a:defRPr/>
            </a:pPr>
            <a:r>
              <a:rPr lang="en-US" sz="3200" smtClean="0"/>
              <a:t>Monitor Dengan </a:t>
            </a:r>
            <a:r>
              <a:rPr lang="en-US" sz="3200" smtClean="0">
                <a:solidFill>
                  <a:srgbClr val="FF0000"/>
                </a:solidFill>
              </a:rPr>
              <a:t>Signal</a:t>
            </a:r>
            <a:br>
              <a:rPr lang="en-US" sz="3200" smtClean="0">
                <a:solidFill>
                  <a:srgbClr val="FF0000"/>
                </a:solidFill>
              </a:rPr>
            </a:br>
            <a:r>
              <a:rPr lang="en-US" sz="2000" smtClean="0"/>
              <a:t>(Monitor Hoare)</a:t>
            </a:r>
            <a:r>
              <a:rPr lang="en-US" sz="3200" smtClean="0"/>
              <a:t> </a:t>
            </a:r>
            <a:r>
              <a:rPr lang="en-US" sz="1800" smtClean="0"/>
              <a:t>(6)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Main program: </a:t>
            </a:r>
            <a:r>
              <a:rPr lang="en-US" sz="2800" i="1" smtClean="0"/>
              <a:t>bounded-buffer PC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56138" y="1752600"/>
          <a:ext cx="4259262" cy="4800600"/>
        </p:xfrm>
        <a:graphic>
          <a:graphicData uri="http://schemas.openxmlformats.org/presentationml/2006/ole">
            <p:oleObj spid="_x0000_s2050" name="Image" r:id="rId3" imgW="3568254" imgH="3771429" progId="Photoshop.Image.7">
              <p:embed/>
            </p:oleObj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838200" y="1752600"/>
            <a:ext cx="388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CC3300"/>
                </a:solidFill>
                <a:latin typeface="Tahoma" pitchFamily="34" charset="0"/>
              </a:rPr>
              <a:t>Produser dan </a:t>
            </a:r>
            <a:r>
              <a:rPr lang="en-US" sz="2400" i="1">
                <a:solidFill>
                  <a:srgbClr val="CC3300"/>
                </a:solidFill>
                <a:latin typeface="Tahoma" pitchFamily="34" charset="0"/>
              </a:rPr>
              <a:t>consumer</a:t>
            </a:r>
            <a:r>
              <a:rPr lang="en-US" sz="2400">
                <a:solidFill>
                  <a:srgbClr val="CC3300"/>
                </a:solidFill>
                <a:latin typeface="Tahoma" pitchFamily="34" charset="0"/>
              </a:rPr>
              <a:t> tidak dapat mengakses buffer secara langsung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i="1">
                <a:solidFill>
                  <a:srgbClr val="CC3300"/>
                </a:solidFill>
                <a:latin typeface="Tahoma" pitchFamily="34" charset="0"/>
              </a:rPr>
              <a:t>Mutual exclusion </a:t>
            </a:r>
            <a:r>
              <a:rPr lang="en-US" sz="2400">
                <a:solidFill>
                  <a:srgbClr val="CC3300"/>
                </a:solidFill>
                <a:latin typeface="Tahoma" pitchFamily="34" charset="0"/>
              </a:rPr>
              <a:t>ditangani oleh modul monitor </a:t>
            </a:r>
            <a:r>
              <a:rPr lang="en-US" sz="2400">
                <a:solidFill>
                  <a:srgbClr val="CC3300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sz="2400">
                <a:solidFill>
                  <a:srgbClr val="FF0066"/>
                </a:solidFill>
                <a:latin typeface="Tahoma" pitchFamily="34" charset="0"/>
                <a:sym typeface="Wingdings" pitchFamily="2" charset="2"/>
              </a:rPr>
              <a:t>pada semaphore ditentukan oleh </a:t>
            </a:r>
            <a:r>
              <a:rPr lang="en-US" sz="2400" i="1">
                <a:solidFill>
                  <a:srgbClr val="FF0066"/>
                </a:solidFill>
                <a:latin typeface="Tahoma" pitchFamily="34" charset="0"/>
                <a:sym typeface="Wingdings" pitchFamily="2" charset="2"/>
              </a:rPr>
              <a:t>programmer</a:t>
            </a:r>
            <a:endParaRPr lang="en-US" sz="2400" i="1">
              <a:solidFill>
                <a:srgbClr val="FF0066"/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rgbClr val="CC3300"/>
                </a:solidFill>
                <a:latin typeface="Tahoma" pitchFamily="34" charset="0"/>
              </a:rPr>
              <a:t>Sinkronisasi diperoleh dengan </a:t>
            </a:r>
            <a:r>
              <a:rPr lang="en-US" sz="2400" b="1">
                <a:solidFill>
                  <a:srgbClr val="006600"/>
                </a:solidFill>
                <a:latin typeface="Courier New" pitchFamily="49" charset="0"/>
              </a:rPr>
              <a:t>cwait()</a:t>
            </a:r>
            <a:r>
              <a:rPr lang="en-US" sz="2400">
                <a:solidFill>
                  <a:srgbClr val="CC3300"/>
                </a:solidFill>
                <a:latin typeface="Tahoma" pitchFamily="34" charset="0"/>
              </a:rPr>
              <a:t> dan </a:t>
            </a:r>
            <a:r>
              <a:rPr lang="en-US" sz="2400" b="1">
                <a:solidFill>
                  <a:srgbClr val="006600"/>
                </a:solidFill>
                <a:latin typeface="Courier New" pitchFamily="49" charset="0"/>
              </a:rPr>
              <a:t>csignal()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6588000"/>
            <a:ext cx="2819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i="1" smtClean="0">
                <a:latin typeface="Calibri" pitchFamily="34" charset="0"/>
              </a:rPr>
              <a:t>Sistem Operasi/20101005</a:t>
            </a:r>
            <a:endParaRPr lang="en-US" sz="15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6862</TotalTime>
  <Words>2427</Words>
  <Application>Microsoft PowerPoint</Application>
  <PresentationFormat>On-screen Show (4:3)</PresentationFormat>
  <Paragraphs>391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Notebook</vt:lpstr>
      <vt:lpstr>Image</vt:lpstr>
      <vt:lpstr>Concurrency 1: Mutual Exclusion dan Sinkronisasi  (Pertemuan ke-10)</vt:lpstr>
      <vt:lpstr>Pokok Bahasan</vt:lpstr>
      <vt:lpstr>Monitor</vt:lpstr>
      <vt:lpstr>Monitor Dengan Signal (Monitor Hoare) (1)</vt:lpstr>
      <vt:lpstr>Monitor Dengan Signal (Monitor Hoare) (2)</vt:lpstr>
      <vt:lpstr>Monitor Dengan Signal (Monitor Hoare) (3)</vt:lpstr>
      <vt:lpstr>Monitor Dengan Signal (Monitor Hoare) (4)</vt:lpstr>
      <vt:lpstr>Monitor Dengan Signal (Monitor Hoare) (5)</vt:lpstr>
      <vt:lpstr>Monitor Dengan Signal (Monitor Hoare) (6)</vt:lpstr>
      <vt:lpstr>Monitor Dengan Signal (Monitor Hoare) (7)</vt:lpstr>
      <vt:lpstr>Monitor Dengan Signal (Monitor Hoare) (8)</vt:lpstr>
      <vt:lpstr>Monitor Dengan Signal (Monitor Hoare) (9)</vt:lpstr>
      <vt:lpstr>Monitor Dengan Notify  (Monitor Lampson-Redell) (1)</vt:lpstr>
      <vt:lpstr>Monitor Dengan Notify  (Monitor Lampson-Redell) (2)</vt:lpstr>
      <vt:lpstr>Monitor Dengan Notify  (Monitor Lampson-Redell) (3)</vt:lpstr>
      <vt:lpstr>Monitor Dengan Broadcast  (Monitor Lampson-Redell) (1)</vt:lpstr>
      <vt:lpstr>Monitor Dengan Broadcast  (Monitor Lampson-Redell) (2)</vt:lpstr>
      <vt:lpstr>Monitor Dengan Broadcast  (Monitor Lampson-Redell) (3)</vt:lpstr>
      <vt:lpstr>Message Passing/MP (1)</vt:lpstr>
      <vt:lpstr>Message Passing/MP (2)</vt:lpstr>
      <vt:lpstr>Sinkronisasi Message Passing (1)</vt:lpstr>
      <vt:lpstr>Sinkronisasi Message Passing (2)</vt:lpstr>
      <vt:lpstr>Sinkronisasi Message Passing (3)</vt:lpstr>
      <vt:lpstr>Sinkronisasi Message Passing (4)</vt:lpstr>
      <vt:lpstr>Pengalamatan Message Passing (1)</vt:lpstr>
      <vt:lpstr>Pengalamatan Message Passing (2)</vt:lpstr>
      <vt:lpstr>Pengalamatan Message Passing (3)</vt:lpstr>
      <vt:lpstr>Pengalamatan Message Passing (4)</vt:lpstr>
      <vt:lpstr>Pengalamatan Message Passing (5)</vt:lpstr>
      <vt:lpstr>Format Pesan Message Passing (1)</vt:lpstr>
      <vt:lpstr>Format Pesan Message Passing (2)</vt:lpstr>
      <vt:lpstr>Format Pesan Message Passing (3)</vt:lpstr>
      <vt:lpstr>Model Antrian Message Passing</vt:lpstr>
      <vt:lpstr>Contoh: Mutex dengan Message Passing</vt:lpstr>
      <vt:lpstr>Contoh Kasus: Producer Consumer – Finite Buffer dengan  Message Passing (1)</vt:lpstr>
      <vt:lpstr>Contoh Kasus: Producer Consumer – Finite Buffer dengan Message Passing (2)</vt:lpstr>
      <vt:lpstr>Contoh kasus: Reader/Writer</vt:lpstr>
      <vt:lpstr>Solusi I: Reader/Writer (1)</vt:lpstr>
      <vt:lpstr>Solusi I: Reader/Writer (2)</vt:lpstr>
      <vt:lpstr>Solusi I: Reader/Writer (3)</vt:lpstr>
      <vt:lpstr>Solusi II: Reader/Writer (1)</vt:lpstr>
      <vt:lpstr>Solusi II: Reader/Writer (2)</vt:lpstr>
      <vt:lpstr>Solusi II: Reader/Writer (3)</vt:lpstr>
      <vt:lpstr>Solusi III: Reader/Writer dengan Message Passing (1)</vt:lpstr>
      <vt:lpstr>Solusi III: Reader/Writer  dengan Message Passing (2)</vt:lpstr>
      <vt:lpstr>Pustaka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Overview</dc:title>
  <dc:creator>Patricia Roy</dc:creator>
  <cp:lastModifiedBy>END</cp:lastModifiedBy>
  <cp:revision>218</cp:revision>
  <dcterms:created xsi:type="dcterms:W3CDTF">1999-06-26T21:48:38Z</dcterms:created>
  <dcterms:modified xsi:type="dcterms:W3CDTF">2011-10-20T14:12:51Z</dcterms:modified>
</cp:coreProperties>
</file>